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58" r:id="rId2"/>
    <p:sldId id="257" r:id="rId3"/>
    <p:sldId id="295" r:id="rId4"/>
    <p:sldId id="272" r:id="rId5"/>
    <p:sldId id="273" r:id="rId6"/>
    <p:sldId id="274" r:id="rId7"/>
    <p:sldId id="266" r:id="rId8"/>
    <p:sldId id="260" r:id="rId9"/>
    <p:sldId id="275" r:id="rId10"/>
    <p:sldId id="271" r:id="rId11"/>
    <p:sldId id="268" r:id="rId12"/>
    <p:sldId id="267" r:id="rId13"/>
    <p:sldId id="265" r:id="rId14"/>
    <p:sldId id="279" r:id="rId15"/>
    <p:sldId id="278" r:id="rId16"/>
    <p:sldId id="282" r:id="rId17"/>
    <p:sldId id="290" r:id="rId18"/>
    <p:sldId id="307" r:id="rId19"/>
    <p:sldId id="293" r:id="rId20"/>
    <p:sldId id="291" r:id="rId21"/>
    <p:sldId id="286" r:id="rId22"/>
    <p:sldId id="289" r:id="rId23"/>
    <p:sldId id="288" r:id="rId24"/>
    <p:sldId id="287" r:id="rId25"/>
    <p:sldId id="281" r:id="rId26"/>
    <p:sldId id="280" r:id="rId27"/>
    <p:sldId id="262" r:id="rId28"/>
    <p:sldId id="261" r:id="rId29"/>
    <p:sldId id="277" r:id="rId30"/>
    <p:sldId id="300" r:id="rId31"/>
    <p:sldId id="297" r:id="rId32"/>
    <p:sldId id="263" r:id="rId33"/>
    <p:sldId id="259" r:id="rId34"/>
    <p:sldId id="303" r:id="rId35"/>
    <p:sldId id="302" r:id="rId36"/>
    <p:sldId id="294" r:id="rId37"/>
    <p:sldId id="298" r:id="rId38"/>
    <p:sldId id="305" r:id="rId39"/>
    <p:sldId id="304" r:id="rId40"/>
    <p:sldId id="269" r:id="rId41"/>
    <p:sldId id="283" r:id="rId42"/>
    <p:sldId id="284" r:id="rId43"/>
    <p:sldId id="299" r:id="rId44"/>
    <p:sldId id="292" r:id="rId45"/>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74067" autoAdjust="0"/>
  </p:normalViewPr>
  <p:slideViewPr>
    <p:cSldViewPr snapToGrid="0" snapToObjects="1">
      <p:cViewPr varScale="1">
        <p:scale>
          <a:sx n="68" d="100"/>
          <a:sy n="68" d="100"/>
        </p:scale>
        <p:origin x="1650"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Sales</c:v>
                </c:pt>
              </c:strCache>
            </c:strRef>
          </c:tx>
          <c:explosion val="25"/>
          <c:dLbls>
            <c:dLbl>
              <c:idx val="2"/>
              <c:delete val="1"/>
              <c:extLst>
                <c:ext xmlns:c15="http://schemas.microsoft.com/office/drawing/2012/chart" uri="{CE6537A1-D6FC-4f65-9D91-7224C49458BB}"/>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dLbl>
              <c:idx val="5"/>
              <c:delete val="1"/>
              <c:extLst>
                <c:ext xmlns:c15="http://schemas.microsoft.com/office/drawing/2012/chart" uri="{CE6537A1-D6FC-4f65-9D91-7224C49458BB}"/>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Sheet1!$A$2:$A$7</c:f>
              <c:strCache>
                <c:ptCount val="6"/>
                <c:pt idx="0">
                  <c:v>Omission</c:v>
                </c:pt>
                <c:pt idx="1">
                  <c:v>Overdose</c:v>
                </c:pt>
                <c:pt idx="2">
                  <c:v>Underdose</c:v>
                </c:pt>
                <c:pt idx="3">
                  <c:v>Wrong Patient</c:v>
                </c:pt>
                <c:pt idx="4">
                  <c:v>Wrong Product</c:v>
                </c:pt>
                <c:pt idx="5">
                  <c:v>Wrong Strength</c:v>
                </c:pt>
              </c:strCache>
            </c:strRef>
          </c:cat>
          <c:val>
            <c:numRef>
              <c:f>Sheet1!$B$2:$B$7</c:f>
              <c:numCache>
                <c:formatCode>General</c:formatCode>
                <c:ptCount val="6"/>
                <c:pt idx="0">
                  <c:v>203</c:v>
                </c:pt>
                <c:pt idx="1">
                  <c:v>91</c:v>
                </c:pt>
                <c:pt idx="2">
                  <c:v>43</c:v>
                </c:pt>
                <c:pt idx="3">
                  <c:v>38</c:v>
                </c:pt>
                <c:pt idx="4">
                  <c:v>38</c:v>
                </c:pt>
                <c:pt idx="5">
                  <c:v>38</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AA79CF-3433-4C19-B2C9-A1780ECF24FE}" type="doc">
      <dgm:prSet loTypeId="urn:microsoft.com/office/officeart/2005/8/layout/equation1" loCatId="process" qsTypeId="urn:microsoft.com/office/officeart/2005/8/quickstyle/simple1" qsCatId="simple" csTypeId="urn:microsoft.com/office/officeart/2005/8/colors/colorful1#4" csCatId="colorful" phldr="1"/>
      <dgm:spPr/>
    </dgm:pt>
    <dgm:pt modelId="{098BC708-8834-4341-ACFD-2D467AD3FFEA}">
      <dgm:prSet phldrT="[Text]"/>
      <dgm:spPr>
        <a:solidFill>
          <a:schemeClr val="bg1">
            <a:lumMod val="65000"/>
          </a:schemeClr>
        </a:solidFill>
      </dgm:spPr>
      <dgm:t>
        <a:bodyPr/>
        <a:lstStyle/>
        <a:p>
          <a:r>
            <a:rPr lang="en-US" b="1" dirty="0" smtClean="0"/>
            <a:t>Good Systems</a:t>
          </a:r>
          <a:r>
            <a:rPr lang="en-US" dirty="0" smtClean="0"/>
            <a:t>	</a:t>
          </a:r>
          <a:endParaRPr lang="en-US" dirty="0"/>
        </a:p>
      </dgm:t>
    </dgm:pt>
    <dgm:pt modelId="{A88BE88B-075C-4ADC-9996-13B5B96C54B7}" type="parTrans" cxnId="{B7FEE143-8A34-4671-9FD4-CB11E7C6682C}">
      <dgm:prSet/>
      <dgm:spPr/>
      <dgm:t>
        <a:bodyPr/>
        <a:lstStyle/>
        <a:p>
          <a:endParaRPr lang="en-US"/>
        </a:p>
      </dgm:t>
    </dgm:pt>
    <dgm:pt modelId="{158D0625-037F-4315-83E4-8015B421E97C}" type="sibTrans" cxnId="{B7FEE143-8A34-4671-9FD4-CB11E7C6682C}">
      <dgm:prSet/>
      <dgm:spPr>
        <a:solidFill>
          <a:schemeClr val="accent5">
            <a:lumMod val="50000"/>
          </a:schemeClr>
        </a:solidFill>
      </dgm:spPr>
      <dgm:t>
        <a:bodyPr/>
        <a:lstStyle/>
        <a:p>
          <a:endParaRPr lang="en-US" dirty="0"/>
        </a:p>
      </dgm:t>
    </dgm:pt>
    <dgm:pt modelId="{3CB41CEF-B755-416C-BC78-B3A0C709B245}">
      <dgm:prSet phldrT="[Text]"/>
      <dgm:spPr>
        <a:solidFill>
          <a:schemeClr val="bg1">
            <a:lumMod val="65000"/>
          </a:schemeClr>
        </a:solidFill>
      </dgm:spPr>
      <dgm:t>
        <a:bodyPr/>
        <a:lstStyle/>
        <a:p>
          <a:r>
            <a:rPr lang="en-US" b="1" dirty="0" smtClean="0"/>
            <a:t>Good Behavioral Choices</a:t>
          </a:r>
          <a:endParaRPr lang="en-US" b="1" dirty="0"/>
        </a:p>
      </dgm:t>
    </dgm:pt>
    <dgm:pt modelId="{648690C0-30ED-40FF-A98D-E12220630FFD}" type="parTrans" cxnId="{94D2C2D8-41C7-4275-A61B-120F8132EC9C}">
      <dgm:prSet/>
      <dgm:spPr/>
      <dgm:t>
        <a:bodyPr/>
        <a:lstStyle/>
        <a:p>
          <a:endParaRPr lang="en-US"/>
        </a:p>
      </dgm:t>
    </dgm:pt>
    <dgm:pt modelId="{D8033369-7FBA-47A7-9D3E-F658DCDF417B}" type="sibTrans" cxnId="{94D2C2D8-41C7-4275-A61B-120F8132EC9C}">
      <dgm:prSet/>
      <dgm:spPr>
        <a:solidFill>
          <a:schemeClr val="accent5">
            <a:lumMod val="50000"/>
          </a:schemeClr>
        </a:solidFill>
      </dgm:spPr>
      <dgm:t>
        <a:bodyPr/>
        <a:lstStyle/>
        <a:p>
          <a:endParaRPr lang="en-US" dirty="0"/>
        </a:p>
      </dgm:t>
    </dgm:pt>
    <dgm:pt modelId="{1EF14A79-A4F3-4BC0-8BAC-AB4B8594FAC2}">
      <dgm:prSet phldrT="[Text]"/>
      <dgm:spPr>
        <a:solidFill>
          <a:srgbClr val="BC1200"/>
        </a:solidFill>
      </dgm:spPr>
      <dgm:t>
        <a:bodyPr/>
        <a:lstStyle/>
        <a:p>
          <a:r>
            <a:rPr lang="en-US" b="1" dirty="0" smtClean="0"/>
            <a:t>Good Results</a:t>
          </a:r>
          <a:endParaRPr lang="en-US" b="1" dirty="0"/>
        </a:p>
      </dgm:t>
    </dgm:pt>
    <dgm:pt modelId="{06EA1F55-CD0B-4AF4-AB1D-C8359BFC6F80}" type="parTrans" cxnId="{2DF0A67A-54FE-4890-80AC-2103E8C6AD82}">
      <dgm:prSet/>
      <dgm:spPr/>
      <dgm:t>
        <a:bodyPr/>
        <a:lstStyle/>
        <a:p>
          <a:endParaRPr lang="en-US"/>
        </a:p>
      </dgm:t>
    </dgm:pt>
    <dgm:pt modelId="{4C878B04-E3E5-453D-B262-AE037DEFF5C8}" type="sibTrans" cxnId="{2DF0A67A-54FE-4890-80AC-2103E8C6AD82}">
      <dgm:prSet/>
      <dgm:spPr/>
      <dgm:t>
        <a:bodyPr/>
        <a:lstStyle/>
        <a:p>
          <a:endParaRPr lang="en-US"/>
        </a:p>
      </dgm:t>
    </dgm:pt>
    <dgm:pt modelId="{D2BEB031-FFD5-4FEF-86C2-77962D7CA8F8}" type="pres">
      <dgm:prSet presAssocID="{D0AA79CF-3433-4C19-B2C9-A1780ECF24FE}" presName="linearFlow" presStyleCnt="0">
        <dgm:presLayoutVars>
          <dgm:dir/>
          <dgm:resizeHandles val="exact"/>
        </dgm:presLayoutVars>
      </dgm:prSet>
      <dgm:spPr/>
    </dgm:pt>
    <dgm:pt modelId="{14D3AF04-5A74-4C69-ABF4-8EA4F527E6AD}" type="pres">
      <dgm:prSet presAssocID="{098BC708-8834-4341-ACFD-2D467AD3FFEA}" presName="node" presStyleLbl="node1" presStyleIdx="0" presStyleCnt="3">
        <dgm:presLayoutVars>
          <dgm:bulletEnabled val="1"/>
        </dgm:presLayoutVars>
      </dgm:prSet>
      <dgm:spPr/>
      <dgm:t>
        <a:bodyPr/>
        <a:lstStyle/>
        <a:p>
          <a:endParaRPr lang="en-US"/>
        </a:p>
      </dgm:t>
    </dgm:pt>
    <dgm:pt modelId="{45B2BEC3-19F1-44B4-82CE-8436B82E5F9C}" type="pres">
      <dgm:prSet presAssocID="{158D0625-037F-4315-83E4-8015B421E97C}" presName="spacerL" presStyleCnt="0"/>
      <dgm:spPr/>
    </dgm:pt>
    <dgm:pt modelId="{11DFE888-BE88-4FD8-BACB-0FFA13509DD3}" type="pres">
      <dgm:prSet presAssocID="{158D0625-037F-4315-83E4-8015B421E97C}" presName="sibTrans" presStyleLbl="sibTrans2D1" presStyleIdx="0" presStyleCnt="2"/>
      <dgm:spPr/>
      <dgm:t>
        <a:bodyPr/>
        <a:lstStyle/>
        <a:p>
          <a:endParaRPr lang="en-US"/>
        </a:p>
      </dgm:t>
    </dgm:pt>
    <dgm:pt modelId="{16CE83D2-A6A3-473E-B26C-A8D39877F0E8}" type="pres">
      <dgm:prSet presAssocID="{158D0625-037F-4315-83E4-8015B421E97C}" presName="spacerR" presStyleCnt="0"/>
      <dgm:spPr/>
    </dgm:pt>
    <dgm:pt modelId="{BBD0E507-7266-4E86-85A3-0F23FA512C40}" type="pres">
      <dgm:prSet presAssocID="{3CB41CEF-B755-416C-BC78-B3A0C709B245}" presName="node" presStyleLbl="node1" presStyleIdx="1" presStyleCnt="3">
        <dgm:presLayoutVars>
          <dgm:bulletEnabled val="1"/>
        </dgm:presLayoutVars>
      </dgm:prSet>
      <dgm:spPr/>
      <dgm:t>
        <a:bodyPr/>
        <a:lstStyle/>
        <a:p>
          <a:endParaRPr lang="en-US"/>
        </a:p>
      </dgm:t>
    </dgm:pt>
    <dgm:pt modelId="{06BE4203-0899-41E6-8AFE-F2FB0E59B666}" type="pres">
      <dgm:prSet presAssocID="{D8033369-7FBA-47A7-9D3E-F658DCDF417B}" presName="spacerL" presStyleCnt="0"/>
      <dgm:spPr/>
    </dgm:pt>
    <dgm:pt modelId="{1B0F714F-CCF4-4BF8-AD37-51F1463D2BAC}" type="pres">
      <dgm:prSet presAssocID="{D8033369-7FBA-47A7-9D3E-F658DCDF417B}" presName="sibTrans" presStyleLbl="sibTrans2D1" presStyleIdx="1" presStyleCnt="2"/>
      <dgm:spPr/>
      <dgm:t>
        <a:bodyPr/>
        <a:lstStyle/>
        <a:p>
          <a:endParaRPr lang="en-US"/>
        </a:p>
      </dgm:t>
    </dgm:pt>
    <dgm:pt modelId="{1DF6F4E1-84D6-444A-B96B-852B628C13BB}" type="pres">
      <dgm:prSet presAssocID="{D8033369-7FBA-47A7-9D3E-F658DCDF417B}" presName="spacerR" presStyleCnt="0"/>
      <dgm:spPr/>
    </dgm:pt>
    <dgm:pt modelId="{119B0974-3F68-4931-905F-2F18F5A9C6E1}" type="pres">
      <dgm:prSet presAssocID="{1EF14A79-A4F3-4BC0-8BAC-AB4B8594FAC2}" presName="node" presStyleLbl="node1" presStyleIdx="2" presStyleCnt="3" custLinFactNeighborX="28989" custLinFactNeighborY="1139">
        <dgm:presLayoutVars>
          <dgm:bulletEnabled val="1"/>
        </dgm:presLayoutVars>
      </dgm:prSet>
      <dgm:spPr/>
      <dgm:t>
        <a:bodyPr/>
        <a:lstStyle/>
        <a:p>
          <a:endParaRPr lang="en-US"/>
        </a:p>
      </dgm:t>
    </dgm:pt>
  </dgm:ptLst>
  <dgm:cxnLst>
    <dgm:cxn modelId="{8B03B0C9-05E2-459F-A263-9186565F97C9}" type="presOf" srcId="{158D0625-037F-4315-83E4-8015B421E97C}" destId="{11DFE888-BE88-4FD8-BACB-0FFA13509DD3}" srcOrd="0" destOrd="0" presId="urn:microsoft.com/office/officeart/2005/8/layout/equation1"/>
    <dgm:cxn modelId="{94D2C2D8-41C7-4275-A61B-120F8132EC9C}" srcId="{D0AA79CF-3433-4C19-B2C9-A1780ECF24FE}" destId="{3CB41CEF-B755-416C-BC78-B3A0C709B245}" srcOrd="1" destOrd="0" parTransId="{648690C0-30ED-40FF-A98D-E12220630FFD}" sibTransId="{D8033369-7FBA-47A7-9D3E-F658DCDF417B}"/>
    <dgm:cxn modelId="{C0DFC6A4-014C-4FF6-9127-5253C144C805}" type="presOf" srcId="{098BC708-8834-4341-ACFD-2D467AD3FFEA}" destId="{14D3AF04-5A74-4C69-ABF4-8EA4F527E6AD}" srcOrd="0" destOrd="0" presId="urn:microsoft.com/office/officeart/2005/8/layout/equation1"/>
    <dgm:cxn modelId="{F19253F7-2A15-4ADF-81DE-1EC285E651B1}" type="presOf" srcId="{D8033369-7FBA-47A7-9D3E-F658DCDF417B}" destId="{1B0F714F-CCF4-4BF8-AD37-51F1463D2BAC}" srcOrd="0" destOrd="0" presId="urn:microsoft.com/office/officeart/2005/8/layout/equation1"/>
    <dgm:cxn modelId="{D6818DE3-61FA-4580-8533-03B8BD91084D}" type="presOf" srcId="{D0AA79CF-3433-4C19-B2C9-A1780ECF24FE}" destId="{D2BEB031-FFD5-4FEF-86C2-77962D7CA8F8}" srcOrd="0" destOrd="0" presId="urn:microsoft.com/office/officeart/2005/8/layout/equation1"/>
    <dgm:cxn modelId="{B6E6E51D-E2A8-407D-A680-1FBA50184377}" type="presOf" srcId="{1EF14A79-A4F3-4BC0-8BAC-AB4B8594FAC2}" destId="{119B0974-3F68-4931-905F-2F18F5A9C6E1}" srcOrd="0" destOrd="0" presId="urn:microsoft.com/office/officeart/2005/8/layout/equation1"/>
    <dgm:cxn modelId="{2C2E376F-9F85-4B4D-989F-9A326290A5FC}" type="presOf" srcId="{3CB41CEF-B755-416C-BC78-B3A0C709B245}" destId="{BBD0E507-7266-4E86-85A3-0F23FA512C40}" srcOrd="0" destOrd="0" presId="urn:microsoft.com/office/officeart/2005/8/layout/equation1"/>
    <dgm:cxn modelId="{2DF0A67A-54FE-4890-80AC-2103E8C6AD82}" srcId="{D0AA79CF-3433-4C19-B2C9-A1780ECF24FE}" destId="{1EF14A79-A4F3-4BC0-8BAC-AB4B8594FAC2}" srcOrd="2" destOrd="0" parTransId="{06EA1F55-CD0B-4AF4-AB1D-C8359BFC6F80}" sibTransId="{4C878B04-E3E5-453D-B262-AE037DEFF5C8}"/>
    <dgm:cxn modelId="{B7FEE143-8A34-4671-9FD4-CB11E7C6682C}" srcId="{D0AA79CF-3433-4C19-B2C9-A1780ECF24FE}" destId="{098BC708-8834-4341-ACFD-2D467AD3FFEA}" srcOrd="0" destOrd="0" parTransId="{A88BE88B-075C-4ADC-9996-13B5B96C54B7}" sibTransId="{158D0625-037F-4315-83E4-8015B421E97C}"/>
    <dgm:cxn modelId="{92FEFF88-A0B0-4F96-8B2C-1ED014E5DECC}" type="presParOf" srcId="{D2BEB031-FFD5-4FEF-86C2-77962D7CA8F8}" destId="{14D3AF04-5A74-4C69-ABF4-8EA4F527E6AD}" srcOrd="0" destOrd="0" presId="urn:microsoft.com/office/officeart/2005/8/layout/equation1"/>
    <dgm:cxn modelId="{C5414B23-BF01-435B-94D8-0C6441252507}" type="presParOf" srcId="{D2BEB031-FFD5-4FEF-86C2-77962D7CA8F8}" destId="{45B2BEC3-19F1-44B4-82CE-8436B82E5F9C}" srcOrd="1" destOrd="0" presId="urn:microsoft.com/office/officeart/2005/8/layout/equation1"/>
    <dgm:cxn modelId="{8D37C19A-C04E-417F-AA37-276799403C7C}" type="presParOf" srcId="{D2BEB031-FFD5-4FEF-86C2-77962D7CA8F8}" destId="{11DFE888-BE88-4FD8-BACB-0FFA13509DD3}" srcOrd="2" destOrd="0" presId="urn:microsoft.com/office/officeart/2005/8/layout/equation1"/>
    <dgm:cxn modelId="{C0B1C356-EB7D-476F-A27A-9B32A406CB14}" type="presParOf" srcId="{D2BEB031-FFD5-4FEF-86C2-77962D7CA8F8}" destId="{16CE83D2-A6A3-473E-B26C-A8D39877F0E8}" srcOrd="3" destOrd="0" presId="urn:microsoft.com/office/officeart/2005/8/layout/equation1"/>
    <dgm:cxn modelId="{4FA2FE23-EE8F-41DB-AF27-B45096B46CC3}" type="presParOf" srcId="{D2BEB031-FFD5-4FEF-86C2-77962D7CA8F8}" destId="{BBD0E507-7266-4E86-85A3-0F23FA512C40}" srcOrd="4" destOrd="0" presId="urn:microsoft.com/office/officeart/2005/8/layout/equation1"/>
    <dgm:cxn modelId="{529819D9-C437-46DD-B63F-34643A8827D9}" type="presParOf" srcId="{D2BEB031-FFD5-4FEF-86C2-77962D7CA8F8}" destId="{06BE4203-0899-41E6-8AFE-F2FB0E59B666}" srcOrd="5" destOrd="0" presId="urn:microsoft.com/office/officeart/2005/8/layout/equation1"/>
    <dgm:cxn modelId="{9718948E-B273-4092-AF52-EB947710A434}" type="presParOf" srcId="{D2BEB031-FFD5-4FEF-86C2-77962D7CA8F8}" destId="{1B0F714F-CCF4-4BF8-AD37-51F1463D2BAC}" srcOrd="6" destOrd="0" presId="urn:microsoft.com/office/officeart/2005/8/layout/equation1"/>
    <dgm:cxn modelId="{18EBA135-459C-49CC-892B-C01CA3E8F7B0}" type="presParOf" srcId="{D2BEB031-FFD5-4FEF-86C2-77962D7CA8F8}" destId="{1DF6F4E1-84D6-444A-B96B-852B628C13BB}" srcOrd="7" destOrd="0" presId="urn:microsoft.com/office/officeart/2005/8/layout/equation1"/>
    <dgm:cxn modelId="{2B0D6391-6B7C-47F7-B79D-02A7EB80AAC2}" type="presParOf" srcId="{D2BEB031-FFD5-4FEF-86C2-77962D7CA8F8}" destId="{119B0974-3F68-4931-905F-2F18F5A9C6E1}"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8309415-1DCE-45AA-B54A-AAB5003111A4}" type="datetimeFigureOut">
              <a:rPr lang="en-US" smtClean="0"/>
              <a:t>9/8/2015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874E7D60-F075-4066-9C70-3363C8686F01}" type="slidenum">
              <a:rPr lang="en-US" smtClean="0"/>
              <a:t>‹#›</a:t>
            </a:fld>
            <a:endParaRPr lang="en-US"/>
          </a:p>
        </p:txBody>
      </p:sp>
    </p:spTree>
    <p:extLst>
      <p:ext uri="{BB962C8B-B14F-4D97-AF65-F5344CB8AC3E}">
        <p14:creationId xmlns:p14="http://schemas.microsoft.com/office/powerpoint/2010/main" val="3207208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C5615EF-B320-47B5-A532-1A44B2BC2B14}" type="datetimeFigureOut">
              <a:rPr lang="en-US" smtClean="0"/>
              <a:t>9/8/2015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F64D6D0-0541-44AD-8E28-A19EAB12803B}" type="slidenum">
              <a:rPr lang="en-US" smtClean="0"/>
              <a:t>‹#›</a:t>
            </a:fld>
            <a:endParaRPr lang="en-US" dirty="0"/>
          </a:p>
        </p:txBody>
      </p:sp>
    </p:spTree>
    <p:extLst>
      <p:ext uri="{BB962C8B-B14F-4D97-AF65-F5344CB8AC3E}">
        <p14:creationId xmlns:p14="http://schemas.microsoft.com/office/powerpoint/2010/main" val="1849683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1</a:t>
            </a:fld>
            <a:endParaRPr lang="en-US" dirty="0"/>
          </a:p>
        </p:txBody>
      </p:sp>
    </p:spTree>
    <p:extLst>
      <p:ext uri="{BB962C8B-B14F-4D97-AF65-F5344CB8AC3E}">
        <p14:creationId xmlns:p14="http://schemas.microsoft.com/office/powerpoint/2010/main" val="472581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 Based:</a:t>
            </a:r>
            <a:r>
              <a:rPr lang="en-US" baseline="0" dirty="0" smtClean="0"/>
              <a:t>  All we need is really good rules and people will stay safe.</a:t>
            </a:r>
          </a:p>
          <a:p>
            <a:r>
              <a:rPr lang="en-US" baseline="0" dirty="0" smtClean="0"/>
              <a:t>When rules are not followed, we will punish.</a:t>
            </a:r>
          </a:p>
          <a:p>
            <a:r>
              <a:rPr lang="en-US" baseline="0" dirty="0" smtClean="0"/>
              <a:t>This makes us “feel better”.</a:t>
            </a:r>
          </a:p>
          <a:p>
            <a:r>
              <a:rPr lang="en-US" baseline="0" dirty="0" smtClean="0"/>
              <a:t>This statement in regards to reducing deaths and traffic crashes related to the length of truckers hours.</a:t>
            </a:r>
          </a:p>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10</a:t>
            </a:fld>
            <a:endParaRPr lang="en-US" dirty="0"/>
          </a:p>
        </p:txBody>
      </p:sp>
    </p:spTree>
    <p:extLst>
      <p:ext uri="{BB962C8B-B14F-4D97-AF65-F5344CB8AC3E}">
        <p14:creationId xmlns:p14="http://schemas.microsoft.com/office/powerpoint/2010/main" val="918487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2001 </a:t>
            </a:r>
            <a:r>
              <a:rPr lang="en-US" dirty="0" smtClean="0"/>
              <a:t>we</a:t>
            </a:r>
            <a:r>
              <a:rPr lang="en-US" baseline="0" dirty="0" smtClean="0"/>
              <a:t> swung to the other side: To Human is to ERR. </a:t>
            </a:r>
            <a:endParaRPr lang="en-US" dirty="0" smtClean="0"/>
          </a:p>
          <a:p>
            <a:r>
              <a:rPr lang="en-US" dirty="0" smtClean="0"/>
              <a:t>Blame free culture</a:t>
            </a:r>
            <a:r>
              <a:rPr lang="en-US" baseline="0" dirty="0" smtClean="0"/>
              <a:t>, which did not deal with reckless behavior</a:t>
            </a:r>
            <a:endParaRPr lang="en-US" dirty="0" smtClean="0"/>
          </a:p>
          <a:p>
            <a:r>
              <a:rPr lang="en-US" dirty="0" smtClean="0"/>
              <a:t>Dr.</a:t>
            </a:r>
            <a:r>
              <a:rPr lang="en-US" baseline="0" dirty="0" smtClean="0"/>
              <a:t> Lucian</a:t>
            </a:r>
            <a:r>
              <a:rPr lang="en-US" dirty="0" smtClean="0"/>
              <a:t> was a member of the Institute of Medicine’s Quality of Care in America Committee, which published “To Err is Human” in 1999 and “Crossing the Quality Chasm” in 2001. </a:t>
            </a:r>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11</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Somewhere</a:t>
            </a:r>
            <a:r>
              <a:rPr lang="en-US" baseline="0" dirty="0" smtClean="0"/>
              <a:t> in between the blame free and punitive culture is where we get the best outcome.</a:t>
            </a:r>
            <a:endParaRPr lang="en-US" dirty="0" smtClean="0"/>
          </a:p>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12</a:t>
            </a:fld>
            <a:endParaRPr lang="en-US" dirty="0"/>
          </a:p>
        </p:txBody>
      </p:sp>
    </p:spTree>
    <p:extLst>
      <p:ext uri="{BB962C8B-B14F-4D97-AF65-F5344CB8AC3E}">
        <p14:creationId xmlns:p14="http://schemas.microsoft.com/office/powerpoint/2010/main" val="3586290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302066" indent="-302066">
              <a:buFont typeface="Arial" panose="020B0604020202020204" pitchFamily="34" charset="0"/>
              <a:buChar char="•"/>
            </a:pPr>
            <a:r>
              <a:rPr lang="en-US" b="1" dirty="0" smtClean="0"/>
              <a:t>Majority of Errors are System and Processes</a:t>
            </a:r>
          </a:p>
          <a:p>
            <a:endParaRPr lang="en-US" b="1" dirty="0" smtClean="0"/>
          </a:p>
          <a:p>
            <a:pPr marL="302066" indent="-302066">
              <a:buFont typeface="Arial" panose="020B0604020202020204" pitchFamily="34" charset="0"/>
              <a:buChar char="•"/>
            </a:pPr>
            <a:r>
              <a:rPr lang="en-US" b="1" dirty="0" smtClean="0"/>
              <a:t>Increase patient care if we target system and processes not people</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13</a:t>
            </a:fld>
            <a:endParaRPr lang="en-US" dirty="0"/>
          </a:p>
        </p:txBody>
      </p:sp>
    </p:spTree>
    <p:extLst>
      <p:ext uri="{BB962C8B-B14F-4D97-AF65-F5344CB8AC3E}">
        <p14:creationId xmlns:p14="http://schemas.microsoft.com/office/powerpoint/2010/main" val="2926909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Somewhere</a:t>
            </a:r>
            <a:r>
              <a:rPr lang="en-US" baseline="0" dirty="0" smtClean="0"/>
              <a:t> in between the blame free and punitive culture is where we get the best outcome.</a:t>
            </a:r>
            <a:r>
              <a:rPr lang="en-US" dirty="0" smtClean="0"/>
              <a:t> Where we are going:</a:t>
            </a:r>
          </a:p>
          <a:p>
            <a:r>
              <a:rPr lang="en-US" dirty="0" smtClean="0"/>
              <a:t>Emphasis</a:t>
            </a:r>
            <a:r>
              <a:rPr lang="en-US" baseline="0" dirty="0" smtClean="0"/>
              <a:t> on learned and shared accountability</a:t>
            </a:r>
          </a:p>
          <a:p>
            <a:r>
              <a:rPr lang="en-US" baseline="0" dirty="0" smtClean="0"/>
              <a:t>Employees continually look for risk</a:t>
            </a:r>
          </a:p>
          <a:p>
            <a:r>
              <a:rPr lang="en-US" baseline="0" dirty="0" smtClean="0"/>
              <a:t>Employees are thoughtful about behavior choices.</a:t>
            </a:r>
          </a:p>
          <a:p>
            <a:r>
              <a:rPr lang="en-US" baseline="0" dirty="0" smtClean="0"/>
              <a:t>Managers looking for system design that is reliable</a:t>
            </a:r>
          </a:p>
          <a:p>
            <a:endParaRPr lang="en-US" baseline="0" dirty="0" smtClean="0"/>
          </a:p>
          <a:p>
            <a:pPr marL="302066" indent="-302066">
              <a:buFont typeface="Arial" panose="020B0604020202020204" pitchFamily="34" charset="0"/>
              <a:buChar char="•"/>
            </a:pPr>
            <a:r>
              <a:rPr lang="en-US" b="1" dirty="0" smtClean="0"/>
              <a:t>Majority of Errors are System and Processes</a:t>
            </a:r>
          </a:p>
          <a:p>
            <a:endParaRPr lang="en-US" b="1" dirty="0" smtClean="0"/>
          </a:p>
          <a:p>
            <a:pPr marL="302066" indent="-302066">
              <a:buFont typeface="Arial" panose="020B0604020202020204" pitchFamily="34" charset="0"/>
              <a:buChar char="•"/>
            </a:pPr>
            <a:r>
              <a:rPr lang="en-US" b="1" dirty="0" smtClean="0"/>
              <a:t>Increase patient care if we target system and processes not people</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14</a:t>
            </a:fld>
            <a:endParaRPr lang="en-US" dirty="0"/>
          </a:p>
        </p:txBody>
      </p:sp>
    </p:spTree>
    <p:extLst>
      <p:ext uri="{BB962C8B-B14F-4D97-AF65-F5344CB8AC3E}">
        <p14:creationId xmlns:p14="http://schemas.microsoft.com/office/powerpoint/2010/main" val="358629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smtClean="0"/>
              <a:t>Starts at the beginning</a:t>
            </a:r>
            <a:r>
              <a:rPr lang="en-US" baseline="0" dirty="0" smtClean="0"/>
              <a:t> with messaging </a:t>
            </a:r>
          </a:p>
          <a:p>
            <a:pPr marL="664546" lvl="1" indent="-181240">
              <a:buFont typeface="Arial" panose="020B0604020202020204" pitchFamily="34" charset="0"/>
              <a:buChar char="•"/>
            </a:pPr>
            <a:r>
              <a:rPr lang="en-US" baseline="0" dirty="0" smtClean="0"/>
              <a:t>Messaging of safety should also be in job descriptions</a:t>
            </a:r>
          </a:p>
          <a:p>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15</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aseline="0" dirty="0" smtClean="0"/>
              <a:t>Known top priority from leadership to prevent harm and safety is first</a:t>
            </a:r>
          </a:p>
          <a:p>
            <a:r>
              <a:rPr lang="en-US" b="1" dirty="0">
                <a:solidFill>
                  <a:srgbClr val="FF0000"/>
                </a:solidFill>
              </a:rPr>
              <a:t>Short “script” version:</a:t>
            </a:r>
          </a:p>
          <a:p>
            <a:endParaRPr lang="en-US" dirty="0">
              <a:solidFill>
                <a:srgbClr val="FF0000"/>
              </a:solidFill>
            </a:endParaRPr>
          </a:p>
          <a:p>
            <a:r>
              <a:rPr lang="en-US" dirty="0">
                <a:solidFill>
                  <a:srgbClr val="FF0000"/>
                </a:solidFill>
              </a:rPr>
              <a:t>Operational excellence … how we deliver on our customer promise</a:t>
            </a:r>
          </a:p>
          <a:p>
            <a:endParaRPr lang="en-US" dirty="0">
              <a:solidFill>
                <a:srgbClr val="FF0000"/>
              </a:solidFill>
            </a:endParaRPr>
          </a:p>
          <a:p>
            <a:r>
              <a:rPr lang="en-US" dirty="0">
                <a:solidFill>
                  <a:srgbClr val="FF0000"/>
                </a:solidFill>
              </a:rPr>
              <a:t>Patient Safety … our # 1 priority.  We partner with our customers to eliminate process variation or weaknesses that threaten patient safety.</a:t>
            </a:r>
          </a:p>
          <a:p>
            <a:endParaRPr lang="en-US" dirty="0" smtClean="0">
              <a:solidFill>
                <a:srgbClr val="FF0000"/>
              </a:solidFill>
            </a:endParaRPr>
          </a:p>
          <a:p>
            <a:r>
              <a:rPr lang="en-US" dirty="0" smtClean="0">
                <a:solidFill>
                  <a:srgbClr val="FF0000"/>
                </a:solidFill>
              </a:rPr>
              <a:t>Process Discipline … our work is defined, standardized, and tuned to prevent defects.  What works today is not good enough for tomorrow, so we are committed to managed, aggressive improvement. </a:t>
            </a:r>
          </a:p>
          <a:p>
            <a:endParaRPr lang="en-US" dirty="0" smtClean="0">
              <a:solidFill>
                <a:srgbClr val="FF0000"/>
              </a:solidFill>
            </a:endParaRPr>
          </a:p>
          <a:p>
            <a:r>
              <a:rPr lang="en-US" dirty="0" smtClean="0">
                <a:solidFill>
                  <a:srgbClr val="FF0000"/>
                </a:solidFill>
              </a:rPr>
              <a:t>Professionalism … Success depends on hiring, training, and supporting a skilled workforce.  People make our business go.  We find the best, and expect their best.</a:t>
            </a:r>
          </a:p>
          <a:p>
            <a:endParaRPr lang="en-US" dirty="0" smtClean="0">
              <a:solidFill>
                <a:srgbClr val="FF0000"/>
              </a:solidFill>
            </a:endParaRPr>
          </a:p>
          <a:p>
            <a:r>
              <a:rPr lang="en-US" dirty="0" smtClean="0">
                <a:solidFill>
                  <a:srgbClr val="FF0000"/>
                </a:solidFill>
              </a:rPr>
              <a:t>Performance … We measure our performance, and use that data to drive improvement.</a:t>
            </a:r>
          </a:p>
          <a:p>
            <a:endParaRPr lang="en-US" dirty="0" smtClean="0"/>
          </a:p>
          <a:p>
            <a:pPr marL="181240" indent="-181240">
              <a:buFont typeface="Arial" panose="020B0604020202020204" pitchFamily="34" charset="0"/>
              <a:buChar char="•"/>
            </a:pPr>
            <a:endParaRPr lang="en-US" baseline="0" dirty="0" smtClean="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16</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aseline="0" dirty="0" smtClean="0"/>
              <a:t>Incident reports are welcomed and valued as learning opportunities</a:t>
            </a:r>
          </a:p>
          <a:p>
            <a:pPr marL="181240" indent="-181240">
              <a:buFont typeface="Arial" panose="020B0604020202020204" pitchFamily="34" charset="0"/>
              <a:buChar char="•"/>
            </a:pPr>
            <a:r>
              <a:rPr lang="en-US" baseline="0" dirty="0" smtClean="0"/>
              <a:t>Teamwork attitude</a:t>
            </a:r>
          </a:p>
          <a:p>
            <a:pPr marL="181240" indent="-181240">
              <a:buFont typeface="Arial" panose="020B0604020202020204" pitchFamily="34" charset="0"/>
              <a:buChar char="•"/>
            </a:pPr>
            <a:r>
              <a:rPr lang="en-US" baseline="0" dirty="0" smtClean="0"/>
              <a:t>Staff comfortable drawing attention to possible safety concerns</a:t>
            </a:r>
          </a:p>
          <a:p>
            <a:pPr marL="181240" indent="-181240">
              <a:buFont typeface="Arial" panose="020B0604020202020204" pitchFamily="34" charset="0"/>
              <a:buChar char="•"/>
            </a:pPr>
            <a:endParaRPr lang="en-US" baseline="0" dirty="0" smtClean="0"/>
          </a:p>
          <a:p>
            <a:pPr marL="181240" indent="-181240">
              <a:buFont typeface="Arial" panose="020B0604020202020204" pitchFamily="34" charset="0"/>
              <a:buChar char="•"/>
            </a:pPr>
            <a:r>
              <a:rPr lang="en-US" baseline="0" dirty="0" smtClean="0"/>
              <a:t>Think about SBAR?  The narrative is very important.</a:t>
            </a:r>
          </a:p>
          <a:p>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17</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18</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stands out on this slide.</a:t>
            </a:r>
          </a:p>
          <a:p>
            <a:r>
              <a:rPr lang="en-US" baseline="0" dirty="0" smtClean="0"/>
              <a:t>We are going to learn just as much from near misses as we would from serious events.</a:t>
            </a:r>
          </a:p>
        </p:txBody>
      </p:sp>
      <p:sp>
        <p:nvSpPr>
          <p:cNvPr id="4" name="Slide Number Placeholder 3"/>
          <p:cNvSpPr>
            <a:spLocks noGrp="1"/>
          </p:cNvSpPr>
          <p:nvPr>
            <p:ph type="sldNum" sz="quarter" idx="10"/>
          </p:nvPr>
        </p:nvSpPr>
        <p:spPr/>
        <p:txBody>
          <a:bodyPr/>
          <a:lstStyle/>
          <a:p>
            <a:fld id="{DF64D6D0-0541-44AD-8E28-A19EAB12803B}" type="slidenum">
              <a:rPr lang="en-US" smtClean="0"/>
              <a:t>19</a:t>
            </a:fld>
            <a:endParaRPr lang="en-US" dirty="0"/>
          </a:p>
        </p:txBody>
      </p:sp>
    </p:spTree>
    <p:extLst>
      <p:ext uri="{BB962C8B-B14F-4D97-AF65-F5344CB8AC3E}">
        <p14:creationId xmlns:p14="http://schemas.microsoft.com/office/powerpoint/2010/main" val="91848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Furosemide</a:t>
            </a:r>
            <a:r>
              <a:rPr lang="en-US" baseline="0" dirty="0" smtClean="0"/>
              <a:t> given triple the dose. </a:t>
            </a:r>
          </a:p>
          <a:p>
            <a:r>
              <a:rPr lang="en-US" baseline="0" dirty="0" smtClean="0"/>
              <a:t>Guess who?  Betty again.</a:t>
            </a:r>
          </a:p>
          <a:p>
            <a:r>
              <a:rPr lang="en-US" baseline="0" dirty="0" smtClean="0"/>
              <a:t>This is her second medication error in two weeks.  </a:t>
            </a:r>
          </a:p>
          <a:p>
            <a:r>
              <a:rPr lang="en-US" baseline="0" dirty="0" smtClean="0"/>
              <a:t>I don’t think she is going to work out</a:t>
            </a:r>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2</a:t>
            </a:fld>
            <a:endParaRPr lang="en-US" dirty="0"/>
          </a:p>
        </p:txBody>
      </p:sp>
    </p:spTree>
    <p:extLst>
      <p:ext uri="{BB962C8B-B14F-4D97-AF65-F5344CB8AC3E}">
        <p14:creationId xmlns:p14="http://schemas.microsoft.com/office/powerpoint/2010/main" val="918487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a:p>
            <a:pPr marL="302066" indent="-302066">
              <a:buFont typeface="Arial" panose="020B0604020202020204" pitchFamily="34" charset="0"/>
              <a:buChar char="•"/>
            </a:pPr>
            <a:r>
              <a:rPr lang="en-US" sz="2100" b="1" dirty="0">
                <a:solidFill>
                  <a:schemeClr val="accent5">
                    <a:lumMod val="50000"/>
                  </a:schemeClr>
                </a:solidFill>
              </a:rPr>
              <a:t>Transparency:</a:t>
            </a:r>
          </a:p>
          <a:p>
            <a:pPr marL="785372" lvl="1" indent="-302066">
              <a:buFont typeface="Arial" panose="020B0604020202020204" pitchFamily="34" charset="0"/>
              <a:buChar char="•"/>
            </a:pPr>
            <a:r>
              <a:rPr lang="en-US" dirty="0" smtClean="0"/>
              <a:t>Move from secrecy to transparency.</a:t>
            </a:r>
          </a:p>
          <a:p>
            <a:pPr marL="785372" lvl="1" indent="-302066">
              <a:buFont typeface="Arial" panose="020B0604020202020204" pitchFamily="34" charset="0"/>
              <a:buChar char="•"/>
            </a:pPr>
            <a:r>
              <a:rPr lang="en-US" dirty="0" smtClean="0"/>
              <a:t>Comfort in bring attention to potential safety concerns.</a:t>
            </a:r>
          </a:p>
          <a:p>
            <a:pPr marL="785372" lvl="1" indent="-302066">
              <a:buFont typeface="Arial" panose="020B0604020202020204" pitchFamily="34" charset="0"/>
              <a:buChar char="•"/>
            </a:pPr>
            <a:endParaRPr lang="en-US" dirty="0" smtClean="0"/>
          </a:p>
          <a:p>
            <a:pPr marL="302066" indent="-302066">
              <a:buFont typeface="Arial" panose="020B0604020202020204" pitchFamily="34" charset="0"/>
              <a:buChar char="•"/>
            </a:pPr>
            <a:r>
              <a:rPr lang="en-US" sz="2100" b="1" dirty="0">
                <a:solidFill>
                  <a:schemeClr val="accent5">
                    <a:lumMod val="50000"/>
                  </a:schemeClr>
                </a:solidFill>
              </a:rPr>
              <a:t>Leadership:	</a:t>
            </a:r>
          </a:p>
          <a:p>
            <a:pPr marL="785372" lvl="1" indent="-302066">
              <a:buFont typeface="Arial" panose="020B0604020202020204" pitchFamily="34" charset="0"/>
              <a:buChar char="•"/>
            </a:pPr>
            <a:r>
              <a:rPr lang="en-US" dirty="0" smtClean="0"/>
              <a:t>Top Priority</a:t>
            </a:r>
          </a:p>
          <a:p>
            <a:pPr marL="785372" lvl="1" indent="-302066">
              <a:buFont typeface="Arial" panose="020B0604020202020204" pitchFamily="34" charset="0"/>
              <a:buChar char="•"/>
            </a:pPr>
            <a:r>
              <a:rPr lang="en-US" dirty="0" smtClean="0"/>
              <a:t>Agenda items in meetings</a:t>
            </a:r>
          </a:p>
          <a:p>
            <a:pPr marL="785372" lvl="1" indent="-302066">
              <a:buFont typeface="Arial" panose="020B0604020202020204" pitchFamily="34" charset="0"/>
              <a:buChar char="•"/>
            </a:pPr>
            <a:r>
              <a:rPr lang="en-US" dirty="0" smtClean="0"/>
              <a:t>Present learning sessions and brainstorm on ways to improve</a:t>
            </a:r>
          </a:p>
          <a:p>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20</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Staff Retention</a:t>
            </a:r>
          </a:p>
          <a:p>
            <a:pPr marL="181240" indent="-181240">
              <a:buFont typeface="Arial" panose="020B0604020202020204" pitchFamily="34" charset="0"/>
              <a:buChar char="•"/>
            </a:pPr>
            <a:r>
              <a:rPr lang="en-US" dirty="0" smtClean="0"/>
              <a:t>If</a:t>
            </a:r>
            <a:r>
              <a:rPr lang="en-US" baseline="0" dirty="0" smtClean="0"/>
              <a:t> the employee feels supported, they will support the organization</a:t>
            </a:r>
          </a:p>
          <a:p>
            <a:pPr marL="181240" indent="-181240">
              <a:buFont typeface="Arial" panose="020B0604020202020204" pitchFamily="34" charset="0"/>
              <a:buChar char="•"/>
            </a:pPr>
            <a:r>
              <a:rPr lang="en-US" baseline="0" dirty="0" smtClean="0"/>
              <a:t>Happy Healthy Work place</a:t>
            </a:r>
          </a:p>
          <a:p>
            <a:pPr marL="181240" indent="-181240">
              <a:buFont typeface="Arial" panose="020B0604020202020204" pitchFamily="34" charset="0"/>
              <a:buChar char="•"/>
            </a:pPr>
            <a:r>
              <a:rPr lang="en-US" baseline="0" dirty="0" smtClean="0"/>
              <a:t>Decrease resignations</a:t>
            </a:r>
          </a:p>
          <a:p>
            <a:pPr marL="181240" indent="-181240">
              <a:buFont typeface="Arial" panose="020B0604020202020204" pitchFamily="34" charset="0"/>
              <a:buChar char="•"/>
            </a:pPr>
            <a:r>
              <a:rPr lang="en-US" baseline="0" dirty="0" smtClean="0"/>
              <a:t>Decrease cost for hiring new employees</a:t>
            </a:r>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21</a:t>
            </a:fld>
            <a:endParaRPr lang="en-US" dirty="0"/>
          </a:p>
        </p:txBody>
      </p:sp>
    </p:spTree>
    <p:extLst>
      <p:ext uri="{BB962C8B-B14F-4D97-AF65-F5344CB8AC3E}">
        <p14:creationId xmlns:p14="http://schemas.microsoft.com/office/powerpoint/2010/main" val="20130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a:t>
            </a:r>
            <a:r>
              <a:rPr lang="en-US" baseline="0" dirty="0"/>
              <a:t> </a:t>
            </a:r>
            <a:r>
              <a:rPr lang="en-US" baseline="0" dirty="0" smtClean="0"/>
              <a:t> Staff and Leadership perceptions will differ</a:t>
            </a:r>
          </a:p>
          <a:p>
            <a:r>
              <a:rPr lang="en-US" baseline="0" dirty="0" smtClean="0"/>
              <a:t>Identify:  Trends or areas needing to be addressed</a:t>
            </a:r>
          </a:p>
          <a:p>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22</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Implement:  Make sure staff is communicated to regarding the changes that will occur. Also helpful to get their involvement</a:t>
            </a:r>
          </a:p>
          <a:p>
            <a:r>
              <a:rPr lang="en-US" baseline="0" dirty="0" smtClean="0"/>
              <a:t>Revisions:  P and P revisions should include staff input</a:t>
            </a:r>
          </a:p>
          <a:p>
            <a:r>
              <a:rPr lang="en-US" baseline="0" dirty="0" smtClean="0"/>
              <a:t>Train:  Staff on P and P’s and share the goal and vision (make expectations clear)</a:t>
            </a:r>
          </a:p>
        </p:txBody>
      </p:sp>
      <p:sp>
        <p:nvSpPr>
          <p:cNvPr id="4" name="Slide Number Placeholder 3"/>
          <p:cNvSpPr>
            <a:spLocks noGrp="1"/>
          </p:cNvSpPr>
          <p:nvPr>
            <p:ph type="sldNum" sz="quarter" idx="10"/>
          </p:nvPr>
        </p:nvSpPr>
        <p:spPr/>
        <p:txBody>
          <a:bodyPr/>
          <a:lstStyle/>
          <a:p>
            <a:fld id="{DF64D6D0-0541-44AD-8E28-A19EAB12803B}" type="slidenum">
              <a:rPr lang="en-US" smtClean="0"/>
              <a:t>23</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Train:  Staff on P and P’s and share the goal and vision</a:t>
            </a:r>
          </a:p>
          <a:p>
            <a:r>
              <a:rPr lang="en-US" baseline="0" dirty="0" smtClean="0"/>
              <a:t>Encourage:  Questions</a:t>
            </a:r>
          </a:p>
          <a:p>
            <a:r>
              <a:rPr lang="en-US" baseline="0" dirty="0" smtClean="0"/>
              <a:t>Commit:  Leadership needs to commit to understanding why medication errors happen and look at systems</a:t>
            </a:r>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24</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25</a:t>
            </a:fld>
            <a:endParaRPr lang="en-US" dirty="0"/>
          </a:p>
        </p:txBody>
      </p:sp>
    </p:spTree>
    <p:extLst>
      <p:ext uri="{BB962C8B-B14F-4D97-AF65-F5344CB8AC3E}">
        <p14:creationId xmlns:p14="http://schemas.microsoft.com/office/powerpoint/2010/main" val="201303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Concept:</a:t>
            </a:r>
          </a:p>
          <a:p>
            <a:r>
              <a:rPr lang="en-US" dirty="0" smtClean="0"/>
              <a:t>We spend</a:t>
            </a:r>
            <a:r>
              <a:rPr lang="en-US" baseline="0" dirty="0" smtClean="0"/>
              <a:t> 75-85% of our time in automatic absent mindedness </a:t>
            </a:r>
          </a:p>
          <a:p>
            <a:r>
              <a:rPr lang="en-US" baseline="0" dirty="0" smtClean="0"/>
              <a:t>Systems need to be full proof.</a:t>
            </a:r>
            <a:endParaRPr lang="en-US" dirty="0" smtClean="0"/>
          </a:p>
          <a:p>
            <a:endParaRPr lang="en-US" dirty="0" smtClean="0"/>
          </a:p>
          <a:p>
            <a:r>
              <a:rPr lang="en-US" dirty="0" smtClean="0"/>
              <a:t>To Err is Human</a:t>
            </a:r>
          </a:p>
          <a:p>
            <a:r>
              <a:rPr lang="en-US" dirty="0" smtClean="0"/>
              <a:t>No one is immune</a:t>
            </a:r>
          </a:p>
          <a:p>
            <a:r>
              <a:rPr lang="en-US" baseline="0" dirty="0" smtClean="0"/>
              <a:t>The best way to manage human error is to make your systems as immune to human error as possible.</a:t>
            </a:r>
          </a:p>
        </p:txBody>
      </p:sp>
      <p:sp>
        <p:nvSpPr>
          <p:cNvPr id="4" name="Slide Number Placeholder 3"/>
          <p:cNvSpPr>
            <a:spLocks noGrp="1"/>
          </p:cNvSpPr>
          <p:nvPr>
            <p:ph type="sldNum" sz="quarter" idx="10"/>
          </p:nvPr>
        </p:nvSpPr>
        <p:spPr/>
        <p:txBody>
          <a:bodyPr/>
          <a:lstStyle/>
          <a:p>
            <a:fld id="{DF64D6D0-0541-44AD-8E28-A19EAB12803B}" type="slidenum">
              <a:rPr lang="en-US" smtClean="0"/>
              <a:t>26</a:t>
            </a:fld>
            <a:endParaRPr lang="en-US" dirty="0"/>
          </a:p>
        </p:txBody>
      </p:sp>
    </p:spTree>
    <p:extLst>
      <p:ext uri="{BB962C8B-B14F-4D97-AF65-F5344CB8AC3E}">
        <p14:creationId xmlns:p14="http://schemas.microsoft.com/office/powerpoint/2010/main" val="183090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Concept 2:  To Drift is Human (At Risk</a:t>
            </a:r>
            <a:r>
              <a:rPr lang="en-US" baseline="0" dirty="0" smtClean="0"/>
              <a:t> Behaviors) – Most Common</a:t>
            </a:r>
            <a:endParaRPr lang="en-US" dirty="0" smtClean="0"/>
          </a:p>
          <a:p>
            <a:r>
              <a:rPr lang="en-US" dirty="0" smtClean="0"/>
              <a:t>Main reasons to drift is:</a:t>
            </a:r>
            <a:r>
              <a:rPr lang="en-US" baseline="0" dirty="0" smtClean="0"/>
              <a:t>  Accomplish more and fading perception of risk.</a:t>
            </a:r>
          </a:p>
          <a:p>
            <a:r>
              <a:rPr lang="en-US" baseline="0" dirty="0" smtClean="0"/>
              <a:t>At risk behavior is a behavior choice:</a:t>
            </a:r>
          </a:p>
          <a:p>
            <a:r>
              <a:rPr lang="en-US" baseline="0" dirty="0" smtClean="0"/>
              <a:t>	Convince ourselves it is safe</a:t>
            </a:r>
          </a:p>
          <a:p>
            <a:r>
              <a:rPr lang="en-US" baseline="0" dirty="0" smtClean="0"/>
              <a:t>	Unknowingly create unjustified risk.</a:t>
            </a:r>
            <a:endParaRPr lang="en-US" dirty="0" smtClean="0"/>
          </a:p>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27</a:t>
            </a:fld>
            <a:endParaRPr lang="en-US" dirty="0"/>
          </a:p>
        </p:txBody>
      </p:sp>
    </p:spTree>
    <p:extLst>
      <p:ext uri="{BB962C8B-B14F-4D97-AF65-F5344CB8AC3E}">
        <p14:creationId xmlns:p14="http://schemas.microsoft.com/office/powerpoint/2010/main" val="539795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Third Concept:  risk is everywhere</a:t>
            </a:r>
          </a:p>
          <a:p>
            <a:endParaRPr lang="en-US" dirty="0" smtClean="0"/>
          </a:p>
          <a:p>
            <a:r>
              <a:rPr lang="en-US" dirty="0" smtClean="0"/>
              <a:t>Healthcare can be safe, but not risk free</a:t>
            </a:r>
          </a:p>
          <a:p>
            <a:r>
              <a:rPr lang="en-US" dirty="0" smtClean="0"/>
              <a:t>We weigh</a:t>
            </a:r>
            <a:r>
              <a:rPr lang="en-US" baseline="0" dirty="0" smtClean="0"/>
              <a:t> Risk/Benefit Daily</a:t>
            </a:r>
            <a:endParaRPr lang="en-US" dirty="0" smtClean="0"/>
          </a:p>
          <a:p>
            <a:endParaRPr lang="en-US" dirty="0" smtClean="0"/>
          </a:p>
          <a:p>
            <a:r>
              <a:rPr lang="en-US" dirty="0" smtClean="0"/>
              <a:t>Example</a:t>
            </a:r>
            <a:r>
              <a:rPr lang="en-US" baseline="0" dirty="0" smtClean="0"/>
              <a:t>:  A child needing a life saving surgery, but it is a new procedure.</a:t>
            </a:r>
          </a:p>
          <a:p>
            <a:r>
              <a:rPr lang="en-US" baseline="0" dirty="0" smtClean="0"/>
              <a:t>Medications that all have risk, but the benefit outweighs the risk.</a:t>
            </a:r>
            <a:endParaRPr lang="en-US" dirty="0" smtClean="0"/>
          </a:p>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28</a:t>
            </a:fld>
            <a:endParaRPr lang="en-US" dirty="0"/>
          </a:p>
        </p:txBody>
      </p:sp>
    </p:spTree>
    <p:extLst>
      <p:ext uri="{BB962C8B-B14F-4D97-AF65-F5344CB8AC3E}">
        <p14:creationId xmlns:p14="http://schemas.microsoft.com/office/powerpoint/2010/main" val="3627440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Human Error:</a:t>
            </a:r>
            <a:r>
              <a:rPr lang="en-US" b="1" baseline="0" dirty="0" smtClean="0"/>
              <a:t>  </a:t>
            </a:r>
            <a:r>
              <a:rPr lang="en-US" baseline="0" dirty="0" smtClean="0"/>
              <a:t>Forgot to do something in the process</a:t>
            </a:r>
          </a:p>
          <a:p>
            <a:endParaRPr lang="en-US" b="1" baseline="0" dirty="0" smtClean="0"/>
          </a:p>
          <a:p>
            <a:r>
              <a:rPr lang="en-US" b="1" baseline="0" dirty="0" smtClean="0"/>
              <a:t>At Risk: </a:t>
            </a:r>
            <a:r>
              <a:rPr lang="en-US" baseline="0" dirty="0" smtClean="0"/>
              <a:t>Chose to not do something because the risk was not “real” or perceived</a:t>
            </a:r>
          </a:p>
          <a:p>
            <a:endParaRPr lang="en-US" baseline="0" dirty="0" smtClean="0"/>
          </a:p>
          <a:p>
            <a:r>
              <a:rPr lang="en-US" b="1" baseline="0" dirty="0" smtClean="0"/>
              <a:t>Reckless: </a:t>
            </a:r>
            <a:r>
              <a:rPr lang="en-US" baseline="0" dirty="0" smtClean="0"/>
              <a:t>Chose not to do something with conscious disregard. (reusing a needle on another resident)</a:t>
            </a:r>
          </a:p>
          <a:p>
            <a:endParaRPr lang="en-US" baseline="0" dirty="0" smtClean="0"/>
          </a:p>
          <a:p>
            <a:r>
              <a:rPr lang="en-US" baseline="0" dirty="0" smtClean="0"/>
              <a:t>Behaviors can move from at risk to reckless (texting, DUI)</a:t>
            </a:r>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29</a:t>
            </a:fld>
            <a:endParaRPr lang="en-US" dirty="0"/>
          </a:p>
        </p:txBody>
      </p:sp>
    </p:spTree>
    <p:extLst>
      <p:ext uri="{BB962C8B-B14F-4D97-AF65-F5344CB8AC3E}">
        <p14:creationId xmlns:p14="http://schemas.microsoft.com/office/powerpoint/2010/main" val="20130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3</a:t>
            </a:fld>
            <a:endParaRPr lang="en-US" dirty="0"/>
          </a:p>
        </p:txBody>
      </p:sp>
    </p:spTree>
    <p:extLst>
      <p:ext uri="{BB962C8B-B14F-4D97-AF65-F5344CB8AC3E}">
        <p14:creationId xmlns:p14="http://schemas.microsoft.com/office/powerpoint/2010/main" val="918487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a:t>
            </a:r>
            <a:r>
              <a:rPr lang="en-US" baseline="0" dirty="0" smtClean="0"/>
              <a:t> Hiatt a Critical Care Nurse at </a:t>
            </a:r>
            <a:r>
              <a:rPr lang="en-US" baseline="0" dirty="0" err="1" smtClean="0"/>
              <a:t>Seattles</a:t>
            </a:r>
            <a:r>
              <a:rPr lang="en-US" baseline="0" dirty="0" smtClean="0"/>
              <a:t> </a:t>
            </a:r>
            <a:r>
              <a:rPr lang="en-US" baseline="0" dirty="0" err="1" smtClean="0"/>
              <a:t>Childrens</a:t>
            </a:r>
            <a:r>
              <a:rPr lang="en-US" baseline="0" dirty="0" smtClean="0"/>
              <a:t> Hospital.</a:t>
            </a:r>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30</a:t>
            </a:fld>
            <a:endParaRPr lang="en-US" dirty="0"/>
          </a:p>
        </p:txBody>
      </p:sp>
    </p:spTree>
    <p:extLst>
      <p:ext uri="{BB962C8B-B14F-4D97-AF65-F5344CB8AC3E}">
        <p14:creationId xmlns:p14="http://schemas.microsoft.com/office/powerpoint/2010/main" val="201303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Five rights of second victims</a:t>
            </a:r>
            <a:r>
              <a:rPr lang="en-US" dirty="0" smtClean="0"/>
              <a:t>. Charles Denham, chairman of TMIT, proposes five human rights for second victims,</a:t>
            </a:r>
            <a:br>
              <a:rPr lang="en-US" dirty="0" smtClean="0"/>
            </a:br>
            <a:r>
              <a:rPr lang="en-US" dirty="0" smtClean="0"/>
              <a:t>(2) which can be remembered by the acronym </a:t>
            </a:r>
            <a:r>
              <a:rPr lang="en-US" b="1" dirty="0" smtClean="0"/>
              <a:t>TRUST</a:t>
            </a:r>
            <a:r>
              <a:rPr lang="en-US" dirty="0" smtClean="0"/>
              <a:t>:</a:t>
            </a:r>
          </a:p>
          <a:p>
            <a:r>
              <a:rPr lang="en-US" b="1" dirty="0" smtClean="0"/>
              <a:t>Treatment that is just</a:t>
            </a:r>
            <a:r>
              <a:rPr lang="en-US" dirty="0" smtClean="0"/>
              <a:t>: second victims deserve the right of a presumption that their intentions were good, and they should be able to depend on organizational leaders for integrity, fairness, just treatment, and shared accountability for outcomes      </a:t>
            </a:r>
          </a:p>
          <a:p>
            <a:r>
              <a:rPr lang="en-US" b="1" dirty="0" smtClean="0"/>
              <a:t>Respect</a:t>
            </a:r>
            <a:r>
              <a:rPr lang="en-US" dirty="0" smtClean="0"/>
              <a:t>: second victims deserve respect and common decency and should not be blamed and shamed for human fallibility </a:t>
            </a:r>
          </a:p>
          <a:p>
            <a:r>
              <a:rPr lang="en-US" b="1" dirty="0" smtClean="0"/>
              <a:t>Understanding and compassion</a:t>
            </a:r>
            <a:r>
              <a:rPr lang="en-US" dirty="0" smtClean="0"/>
              <a:t>: second victims need compassionate help to grieve and heal, and leaders must understand the psychological emergency that occurs when a patient is unintentionally harmed</a:t>
            </a:r>
          </a:p>
          <a:p>
            <a:r>
              <a:rPr lang="en-US" b="1" dirty="0" smtClean="0"/>
              <a:t>Supportive care:</a:t>
            </a:r>
            <a:r>
              <a:rPr lang="en-US" dirty="0" smtClean="0"/>
              <a:t> second victims are entitled to psychological and support services that are delivered in a professional and organized way </a:t>
            </a:r>
          </a:p>
          <a:p>
            <a:r>
              <a:rPr lang="en-US" b="1" dirty="0" smtClean="0"/>
              <a:t>Transparency and opportunity to contribute</a:t>
            </a:r>
            <a:r>
              <a:rPr lang="en-US" dirty="0" smtClean="0"/>
              <a:t>: second victims have a right to participate in the learning gathered from the error to share important causal information with the organization and to provide the victims with an opportunity to heal by contributing to the prevention of future events.</a:t>
            </a:r>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31</a:t>
            </a:fld>
            <a:endParaRPr lang="en-US" dirty="0"/>
          </a:p>
        </p:txBody>
      </p:sp>
    </p:spTree>
    <p:extLst>
      <p:ext uri="{BB962C8B-B14F-4D97-AF65-F5344CB8AC3E}">
        <p14:creationId xmlns:p14="http://schemas.microsoft.com/office/powerpoint/2010/main" val="201303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Active</a:t>
            </a:r>
            <a:r>
              <a:rPr lang="en-US" baseline="0" dirty="0" smtClean="0"/>
              <a:t> Failure: A person and system error.  Example a person pushing the wrong button on the machine that causes an error.</a:t>
            </a:r>
          </a:p>
          <a:p>
            <a:endParaRPr lang="en-US" baseline="0" dirty="0" smtClean="0"/>
          </a:p>
          <a:p>
            <a:r>
              <a:rPr lang="en-US" baseline="0" dirty="0" smtClean="0"/>
              <a:t>Latent Conditions: Systems.</a:t>
            </a:r>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32</a:t>
            </a:fld>
            <a:endParaRPr lang="en-US" dirty="0"/>
          </a:p>
        </p:txBody>
      </p:sp>
    </p:spTree>
    <p:extLst>
      <p:ext uri="{BB962C8B-B14F-4D97-AF65-F5344CB8AC3E}">
        <p14:creationId xmlns:p14="http://schemas.microsoft.com/office/powerpoint/2010/main" val="913131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p>
          <a:p>
            <a:endParaRPr lang="en-US" dirty="0" smtClean="0"/>
          </a:p>
          <a:p>
            <a:r>
              <a:rPr lang="en-US" dirty="0" smtClean="0"/>
              <a:t>Person</a:t>
            </a:r>
            <a:r>
              <a:rPr lang="en-US" baseline="0" dirty="0" smtClean="0"/>
              <a:t> who checks order more efficiently vs the person who just gets it done?</a:t>
            </a:r>
          </a:p>
          <a:p>
            <a:r>
              <a:rPr lang="en-US" baseline="0" dirty="0" smtClean="0"/>
              <a:t>Nurse wants a double check on an order</a:t>
            </a:r>
          </a:p>
        </p:txBody>
      </p:sp>
      <p:sp>
        <p:nvSpPr>
          <p:cNvPr id="4" name="Slide Number Placeholder 3"/>
          <p:cNvSpPr>
            <a:spLocks noGrp="1"/>
          </p:cNvSpPr>
          <p:nvPr>
            <p:ph type="sldNum" sz="quarter" idx="10"/>
          </p:nvPr>
        </p:nvSpPr>
        <p:spPr/>
        <p:txBody>
          <a:bodyPr/>
          <a:lstStyle/>
          <a:p>
            <a:fld id="{DF64D6D0-0541-44AD-8E28-A19EAB12803B}" type="slidenum">
              <a:rPr lang="en-US" smtClean="0"/>
              <a:t>33</a:t>
            </a:fld>
            <a:endParaRPr lang="en-US" dirty="0"/>
          </a:p>
        </p:txBody>
      </p:sp>
    </p:spTree>
    <p:extLst>
      <p:ext uri="{BB962C8B-B14F-4D97-AF65-F5344CB8AC3E}">
        <p14:creationId xmlns:p14="http://schemas.microsoft.com/office/powerpoint/2010/main" val="42850222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 Study –</a:t>
            </a:r>
            <a:r>
              <a:rPr lang="en-US" baseline="0" dirty="0" smtClean="0"/>
              <a:t> Knowing what we know now.  What information do you want to gather</a:t>
            </a:r>
          </a:p>
        </p:txBody>
      </p:sp>
      <p:sp>
        <p:nvSpPr>
          <p:cNvPr id="4" name="Slide Number Placeholder 3"/>
          <p:cNvSpPr>
            <a:spLocks noGrp="1"/>
          </p:cNvSpPr>
          <p:nvPr>
            <p:ph type="sldNum" sz="quarter" idx="10"/>
          </p:nvPr>
        </p:nvSpPr>
        <p:spPr/>
        <p:txBody>
          <a:bodyPr/>
          <a:lstStyle/>
          <a:p>
            <a:fld id="{DF64D6D0-0541-44AD-8E28-A19EAB12803B}" type="slidenum">
              <a:rPr lang="en-US" smtClean="0"/>
              <a:t>34</a:t>
            </a:fld>
            <a:endParaRPr lang="en-US" dirty="0"/>
          </a:p>
        </p:txBody>
      </p:sp>
    </p:spTree>
    <p:extLst>
      <p:ext uri="{BB962C8B-B14F-4D97-AF65-F5344CB8AC3E}">
        <p14:creationId xmlns:p14="http://schemas.microsoft.com/office/powerpoint/2010/main" val="4285022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35</a:t>
            </a:fld>
            <a:endParaRPr lang="en-US" dirty="0"/>
          </a:p>
        </p:txBody>
      </p:sp>
    </p:spTree>
    <p:extLst>
      <p:ext uri="{BB962C8B-B14F-4D97-AF65-F5344CB8AC3E}">
        <p14:creationId xmlns:p14="http://schemas.microsoft.com/office/powerpoint/2010/main" val="201303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Medication Storage and Standardization	</a:t>
            </a:r>
          </a:p>
          <a:p>
            <a:endParaRPr lang="en-US" b="0" baseline="0" dirty="0" smtClean="0"/>
          </a:p>
          <a:p>
            <a:pPr marL="241653" indent="-241653">
              <a:buAutoNum type="arabicPeriod"/>
            </a:pPr>
            <a:r>
              <a:rPr lang="en-US" b="0" baseline="0" dirty="0" smtClean="0"/>
              <a:t>Medication Carts should be organized by facility standard not personal preference</a:t>
            </a:r>
          </a:p>
          <a:p>
            <a:pPr marL="241653" indent="-241653">
              <a:buAutoNum type="arabicPeriod"/>
            </a:pPr>
            <a:r>
              <a:rPr lang="en-US" b="0" baseline="0" dirty="0" smtClean="0"/>
              <a:t>Single Source pharmacy decreases medication error frequency	</a:t>
            </a:r>
          </a:p>
          <a:p>
            <a:pPr marL="241653" indent="-241653">
              <a:buAutoNum type="arabicPeriod"/>
            </a:pPr>
            <a:r>
              <a:rPr lang="en-US" b="0" baseline="0" dirty="0" smtClean="0"/>
              <a:t>No stashing medications</a:t>
            </a:r>
          </a:p>
          <a:p>
            <a:pPr marL="724959" lvl="1" indent="-241653">
              <a:buAutoNum type="arabicPeriod"/>
            </a:pPr>
            <a:r>
              <a:rPr lang="en-US" b="0" baseline="0" dirty="0" smtClean="0"/>
              <a:t>Get rid of </a:t>
            </a:r>
            <a:r>
              <a:rPr lang="en-US" b="0" baseline="0" dirty="0" err="1" smtClean="0"/>
              <a:t>DC’d</a:t>
            </a:r>
            <a:r>
              <a:rPr lang="en-US" b="0" baseline="0" dirty="0" smtClean="0"/>
              <a:t> order</a:t>
            </a:r>
          </a:p>
          <a:p>
            <a:pPr marL="241653" indent="-241653">
              <a:buAutoNum type="arabicPeriod"/>
            </a:pPr>
            <a:r>
              <a:rPr lang="en-US" b="0" baseline="0" dirty="0" smtClean="0"/>
              <a:t>Change in direction orders </a:t>
            </a:r>
          </a:p>
          <a:p>
            <a:pPr marL="724959" lvl="1" indent="-241653">
              <a:buAutoNum type="arabicPeriod"/>
            </a:pPr>
            <a:r>
              <a:rPr lang="en-US" b="0" baseline="0" dirty="0" smtClean="0"/>
              <a:t>Change in direction stickers</a:t>
            </a:r>
          </a:p>
        </p:txBody>
      </p:sp>
      <p:sp>
        <p:nvSpPr>
          <p:cNvPr id="4" name="Slide Number Placeholder 3"/>
          <p:cNvSpPr>
            <a:spLocks noGrp="1"/>
          </p:cNvSpPr>
          <p:nvPr>
            <p:ph type="sldNum" sz="quarter" idx="10"/>
          </p:nvPr>
        </p:nvSpPr>
        <p:spPr/>
        <p:txBody>
          <a:bodyPr/>
          <a:lstStyle/>
          <a:p>
            <a:fld id="{DF64D6D0-0541-44AD-8E28-A19EAB12803B}" type="slidenum">
              <a:rPr lang="en-US" smtClean="0"/>
              <a:t>36</a:t>
            </a:fld>
            <a:endParaRPr lang="en-US" dirty="0"/>
          </a:p>
        </p:txBody>
      </p:sp>
    </p:spTree>
    <p:extLst>
      <p:ext uri="{BB962C8B-B14F-4D97-AF65-F5344CB8AC3E}">
        <p14:creationId xmlns:p14="http://schemas.microsoft.com/office/powerpoint/2010/main" val="913131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37</a:t>
            </a:fld>
            <a:endParaRPr lang="en-US" dirty="0"/>
          </a:p>
        </p:txBody>
      </p:sp>
    </p:spTree>
    <p:extLst>
      <p:ext uri="{BB962C8B-B14F-4D97-AF65-F5344CB8AC3E}">
        <p14:creationId xmlns:p14="http://schemas.microsoft.com/office/powerpoint/2010/main" val="913131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38</a:t>
            </a:fld>
            <a:endParaRPr lang="en-US" dirty="0"/>
          </a:p>
        </p:txBody>
      </p:sp>
    </p:spTree>
    <p:extLst>
      <p:ext uri="{BB962C8B-B14F-4D97-AF65-F5344CB8AC3E}">
        <p14:creationId xmlns:p14="http://schemas.microsoft.com/office/powerpoint/2010/main" val="201303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Medication Storage and Standardization	</a:t>
            </a:r>
          </a:p>
          <a:p>
            <a:endParaRPr lang="en-US" b="0" baseline="0" dirty="0" smtClean="0"/>
          </a:p>
          <a:p>
            <a:pPr marL="241653" indent="-241653">
              <a:buAutoNum type="arabicPeriod"/>
            </a:pPr>
            <a:r>
              <a:rPr lang="en-US" b="0" baseline="0" dirty="0" smtClean="0"/>
              <a:t>Medication Carts should be organized by facility standard not personal preference</a:t>
            </a:r>
          </a:p>
          <a:p>
            <a:pPr marL="241653" indent="-241653">
              <a:buAutoNum type="arabicPeriod"/>
            </a:pPr>
            <a:r>
              <a:rPr lang="en-US" b="0" baseline="0" dirty="0" smtClean="0"/>
              <a:t>Single Source pharmacy decreases medication error frequency	</a:t>
            </a:r>
          </a:p>
          <a:p>
            <a:pPr marL="241653" indent="-241653">
              <a:buAutoNum type="arabicPeriod"/>
            </a:pPr>
            <a:r>
              <a:rPr lang="en-US" b="0" baseline="0" dirty="0" smtClean="0"/>
              <a:t>No stashing medications</a:t>
            </a:r>
          </a:p>
          <a:p>
            <a:pPr marL="724959" lvl="1" indent="-241653">
              <a:buAutoNum type="arabicPeriod"/>
            </a:pPr>
            <a:r>
              <a:rPr lang="en-US" b="0" baseline="0" dirty="0" smtClean="0"/>
              <a:t>Get rid of </a:t>
            </a:r>
            <a:r>
              <a:rPr lang="en-US" b="0" baseline="0" dirty="0" err="1" smtClean="0"/>
              <a:t>DC’d</a:t>
            </a:r>
            <a:r>
              <a:rPr lang="en-US" b="0" baseline="0" dirty="0" smtClean="0"/>
              <a:t> order</a:t>
            </a:r>
          </a:p>
          <a:p>
            <a:pPr marL="241653" indent="-241653">
              <a:buAutoNum type="arabicPeriod"/>
            </a:pPr>
            <a:r>
              <a:rPr lang="en-US" b="0" baseline="0" dirty="0" smtClean="0"/>
              <a:t>Change in direction orders </a:t>
            </a:r>
          </a:p>
          <a:p>
            <a:pPr marL="724959" lvl="1" indent="-241653">
              <a:buAutoNum type="arabicPeriod"/>
            </a:pPr>
            <a:r>
              <a:rPr lang="en-US" b="0" baseline="0" dirty="0" smtClean="0"/>
              <a:t>Change in direction stickers</a:t>
            </a:r>
          </a:p>
        </p:txBody>
      </p:sp>
      <p:sp>
        <p:nvSpPr>
          <p:cNvPr id="4" name="Slide Number Placeholder 3"/>
          <p:cNvSpPr>
            <a:spLocks noGrp="1"/>
          </p:cNvSpPr>
          <p:nvPr>
            <p:ph type="sldNum" sz="quarter" idx="10"/>
          </p:nvPr>
        </p:nvSpPr>
        <p:spPr/>
        <p:txBody>
          <a:bodyPr/>
          <a:lstStyle/>
          <a:p>
            <a:fld id="{DF64D6D0-0541-44AD-8E28-A19EAB12803B}" type="slidenum">
              <a:rPr lang="en-US" smtClean="0"/>
              <a:t>39</a:t>
            </a:fld>
            <a:endParaRPr lang="en-US" dirty="0"/>
          </a:p>
        </p:txBody>
      </p:sp>
    </p:spTree>
    <p:extLst>
      <p:ext uri="{BB962C8B-B14F-4D97-AF65-F5344CB8AC3E}">
        <p14:creationId xmlns:p14="http://schemas.microsoft.com/office/powerpoint/2010/main" val="913131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4</a:t>
            </a:fld>
            <a:endParaRPr lang="en-US" dirty="0"/>
          </a:p>
        </p:txBody>
      </p:sp>
    </p:spTree>
    <p:extLst>
      <p:ext uri="{BB962C8B-B14F-4D97-AF65-F5344CB8AC3E}">
        <p14:creationId xmlns:p14="http://schemas.microsoft.com/office/powerpoint/2010/main" val="918487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64D6D0-0541-44AD-8E28-A19EAB12803B}" type="slidenum">
              <a:rPr lang="en-US" smtClean="0"/>
              <a:t>40</a:t>
            </a:fld>
            <a:endParaRPr lang="en-US" dirty="0"/>
          </a:p>
        </p:txBody>
      </p:sp>
    </p:spTree>
    <p:extLst>
      <p:ext uri="{BB962C8B-B14F-4D97-AF65-F5344CB8AC3E}">
        <p14:creationId xmlns:p14="http://schemas.microsoft.com/office/powerpoint/2010/main" val="2921576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41</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42</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43</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44</a:t>
            </a:fld>
            <a:endParaRPr lang="en-US" dirty="0"/>
          </a:p>
        </p:txBody>
      </p:sp>
    </p:spTree>
    <p:extLst>
      <p:ext uri="{BB962C8B-B14F-4D97-AF65-F5344CB8AC3E}">
        <p14:creationId xmlns:p14="http://schemas.microsoft.com/office/powerpoint/2010/main" val="305791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b="1" baseline="0" dirty="0" smtClean="0"/>
              <a:t>Study done by Cecil G </a:t>
            </a:r>
            <a:r>
              <a:rPr lang="en-US" b="1" baseline="0" dirty="0" err="1" smtClean="0"/>
              <a:t>Sheps</a:t>
            </a:r>
            <a:r>
              <a:rPr lang="en-US" b="1" baseline="0" dirty="0" smtClean="0"/>
              <a:t> Center for Health Services Research, University of North Carolina at Chapel Hill.</a:t>
            </a:r>
          </a:p>
          <a:p>
            <a:pPr marL="181240" indent="-181240">
              <a:buFont typeface="Arial" panose="020B0604020202020204" pitchFamily="34" charset="0"/>
              <a:buChar char="•"/>
            </a:pPr>
            <a:r>
              <a:rPr lang="en-US" b="1" baseline="0" dirty="0" smtClean="0"/>
              <a:t>Study of 25 LTC facilities – 23 reported.</a:t>
            </a:r>
          </a:p>
          <a:p>
            <a:pPr marL="181240" indent="-181240">
              <a:buFont typeface="Arial" panose="020B0604020202020204" pitchFamily="34" charset="0"/>
              <a:buChar char="•"/>
            </a:pPr>
            <a:r>
              <a:rPr lang="en-US" b="1" baseline="0" dirty="0" smtClean="0"/>
              <a:t>North Carolina </a:t>
            </a:r>
          </a:p>
          <a:p>
            <a:pPr marL="181240" indent="-181240">
              <a:buFont typeface="Arial" panose="020B0604020202020204" pitchFamily="34" charset="0"/>
              <a:buChar char="•"/>
            </a:pPr>
            <a:r>
              <a:rPr lang="en-US" b="1" baseline="0" dirty="0" smtClean="0"/>
              <a:t>631 error report Frequency of the error 2731 (Repeated error)</a:t>
            </a:r>
          </a:p>
          <a:p>
            <a:pPr marL="181240" indent="-181240">
              <a:buFont typeface="Arial" panose="020B0604020202020204" pitchFamily="34" charset="0"/>
              <a:buChar char="•"/>
            </a:pPr>
            <a:endParaRPr lang="en-US" b="1" baseline="0" dirty="0" smtClean="0"/>
          </a:p>
          <a:p>
            <a:pPr marL="181240" indent="-181240">
              <a:buFont typeface="Arial" panose="020B0604020202020204" pitchFamily="34" charset="0"/>
              <a:buChar char="•"/>
            </a:pPr>
            <a:endParaRPr lang="en-US" b="1" baseline="0" dirty="0" smtClean="0"/>
          </a:p>
          <a:p>
            <a:pPr marL="181240" indent="-181240">
              <a:buFont typeface="Arial" panose="020B0604020202020204" pitchFamily="34" charset="0"/>
              <a:buChar char="•"/>
            </a:pPr>
            <a:r>
              <a:rPr lang="en-US" b="1" baseline="0" dirty="0" smtClean="0"/>
              <a:t>Most Common Type of Error:</a:t>
            </a:r>
          </a:p>
          <a:p>
            <a:pPr marL="664546" lvl="1" indent="-181240">
              <a:buFont typeface="Arial" panose="020B0604020202020204" pitchFamily="34" charset="0"/>
              <a:buChar char="•"/>
            </a:pPr>
            <a:r>
              <a:rPr lang="en-US" b="1" baseline="0" dirty="0" smtClean="0"/>
              <a:t>Omission (203 – 32%)</a:t>
            </a:r>
          </a:p>
          <a:p>
            <a:pPr marL="664546" lvl="1" indent="-181240">
              <a:buFont typeface="Arial" panose="020B0604020202020204" pitchFamily="34" charset="0"/>
              <a:buChar char="•"/>
            </a:pPr>
            <a:r>
              <a:rPr lang="en-US" b="1" baseline="0" dirty="0" smtClean="0"/>
              <a:t>Overdose –(91 – 14%)</a:t>
            </a:r>
          </a:p>
          <a:p>
            <a:pPr marL="664546" lvl="1" indent="-181240">
              <a:buFont typeface="Arial" panose="020B0604020202020204" pitchFamily="34" charset="0"/>
              <a:buChar char="•"/>
            </a:pPr>
            <a:r>
              <a:rPr lang="en-US" b="1" baseline="0" dirty="0" smtClean="0"/>
              <a:t>Under dose (43 – 7%)</a:t>
            </a:r>
          </a:p>
          <a:p>
            <a:pPr marL="664546" lvl="1" indent="-181240">
              <a:buFont typeface="Arial" panose="020B0604020202020204" pitchFamily="34" charset="0"/>
              <a:buChar char="•"/>
            </a:pPr>
            <a:r>
              <a:rPr lang="en-US" b="1" baseline="0" dirty="0" smtClean="0"/>
              <a:t>Wrong Patient  (38 – 6%)</a:t>
            </a:r>
          </a:p>
          <a:p>
            <a:pPr marL="664546" lvl="1" indent="-181240">
              <a:buFont typeface="Arial" panose="020B0604020202020204" pitchFamily="34" charset="0"/>
              <a:buChar char="•"/>
            </a:pPr>
            <a:r>
              <a:rPr lang="en-US" b="1" baseline="0" dirty="0" smtClean="0"/>
              <a:t>Wrong Product (38 - 6%)</a:t>
            </a:r>
          </a:p>
          <a:p>
            <a:pPr marL="664546" lvl="1" indent="-181240">
              <a:buFont typeface="Arial" panose="020B0604020202020204" pitchFamily="34" charset="0"/>
              <a:buChar char="•"/>
            </a:pPr>
            <a:r>
              <a:rPr lang="en-US" b="1" baseline="0" dirty="0" smtClean="0"/>
              <a:t>Wrong Strength (38 - 6%)</a:t>
            </a:r>
          </a:p>
          <a:p>
            <a:pPr marL="664546" lvl="1" indent="-181240">
              <a:buFont typeface="Arial" panose="020B0604020202020204" pitchFamily="34" charset="0"/>
              <a:buChar char="•"/>
            </a:pPr>
            <a:endParaRPr lang="en-US" b="1" baseline="0" dirty="0" smtClean="0"/>
          </a:p>
          <a:p>
            <a:pPr marL="664546" lvl="1" indent="-181240">
              <a:buFont typeface="Arial" panose="020B0604020202020204" pitchFamily="34" charset="0"/>
              <a:buChar char="•"/>
            </a:pPr>
            <a:r>
              <a:rPr lang="en-US" b="1" baseline="0" dirty="0" smtClean="0"/>
              <a:t>48 % occurred during administration</a:t>
            </a:r>
          </a:p>
          <a:p>
            <a:pPr marL="664546" lvl="1" indent="-181240">
              <a:buFont typeface="Arial" panose="020B0604020202020204" pitchFamily="34" charset="0"/>
              <a:buChar char="•"/>
            </a:pPr>
            <a:r>
              <a:rPr lang="en-US" b="1" baseline="0" dirty="0" smtClean="0"/>
              <a:t>48% were attributed to basic human error</a:t>
            </a:r>
          </a:p>
          <a:p>
            <a:pPr marL="664546" lvl="1" indent="-181240">
              <a:buFont typeface="Arial" panose="020B0604020202020204" pitchFamily="34" charset="0"/>
              <a:buChar char="•"/>
            </a:pPr>
            <a:endParaRPr lang="en-US" b="1" baseline="0" dirty="0" smtClean="0"/>
          </a:p>
          <a:p>
            <a:pPr marL="664546" lvl="1" indent="-181240">
              <a:buFont typeface="Arial" panose="020B0604020202020204" pitchFamily="34" charset="0"/>
              <a:buChar char="•"/>
            </a:pPr>
            <a:r>
              <a:rPr lang="en-US" b="1" baseline="0" dirty="0" smtClean="0"/>
              <a:t>According to American Nurse Today administration errors account for 26-32% of all medication errors</a:t>
            </a:r>
          </a:p>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5</a:t>
            </a:fld>
            <a:endParaRPr lang="en-US" dirty="0"/>
          </a:p>
        </p:txBody>
      </p:sp>
    </p:spTree>
    <p:extLst>
      <p:ext uri="{BB962C8B-B14F-4D97-AF65-F5344CB8AC3E}">
        <p14:creationId xmlns:p14="http://schemas.microsoft.com/office/powerpoint/2010/main" val="918487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same study:</a:t>
            </a:r>
          </a:p>
          <a:p>
            <a:r>
              <a:rPr lang="en-US" b="1" baseline="0" dirty="0" smtClean="0"/>
              <a:t>Seven Medications were implicated in a third of all of the errors:</a:t>
            </a:r>
          </a:p>
          <a:p>
            <a:pPr marL="664546" lvl="1" indent="-181240">
              <a:buFont typeface="Arial" panose="020B0604020202020204" pitchFamily="34" charset="0"/>
              <a:buChar char="•"/>
            </a:pPr>
            <a:r>
              <a:rPr lang="en-US" b="1" baseline="0" dirty="0" smtClean="0"/>
              <a:t>Lorazepam</a:t>
            </a:r>
          </a:p>
          <a:p>
            <a:pPr marL="664546" lvl="1" indent="-181240">
              <a:buFont typeface="Arial" panose="020B0604020202020204" pitchFamily="34" charset="0"/>
              <a:buChar char="•"/>
            </a:pPr>
            <a:r>
              <a:rPr lang="en-US" b="1" baseline="0" dirty="0" smtClean="0"/>
              <a:t>Oxycodone</a:t>
            </a:r>
          </a:p>
          <a:p>
            <a:pPr marL="664546" lvl="1" indent="-181240">
              <a:buFont typeface="Arial" panose="020B0604020202020204" pitchFamily="34" charset="0"/>
              <a:buChar char="•"/>
            </a:pPr>
            <a:r>
              <a:rPr lang="en-US" b="1" baseline="0" dirty="0" smtClean="0"/>
              <a:t>Warfarin</a:t>
            </a:r>
          </a:p>
          <a:p>
            <a:pPr marL="664546" lvl="1" indent="-181240">
              <a:buFont typeface="Arial" panose="020B0604020202020204" pitchFamily="34" charset="0"/>
              <a:buChar char="•"/>
            </a:pPr>
            <a:r>
              <a:rPr lang="en-US" b="1" baseline="0" dirty="0" smtClean="0"/>
              <a:t>Furosemide</a:t>
            </a:r>
          </a:p>
          <a:p>
            <a:pPr marL="664546" lvl="1" indent="-181240">
              <a:buFont typeface="Arial" panose="020B0604020202020204" pitchFamily="34" charset="0"/>
              <a:buChar char="•"/>
            </a:pPr>
            <a:r>
              <a:rPr lang="en-US" b="1" baseline="0" dirty="0" smtClean="0"/>
              <a:t>Hydrocodone</a:t>
            </a:r>
          </a:p>
          <a:p>
            <a:pPr marL="664546" lvl="1" indent="-181240">
              <a:buFont typeface="Arial" panose="020B0604020202020204" pitchFamily="34" charset="0"/>
              <a:buChar char="•"/>
            </a:pPr>
            <a:r>
              <a:rPr lang="en-US" b="1" baseline="0" dirty="0" smtClean="0"/>
              <a:t>Insulin</a:t>
            </a:r>
          </a:p>
          <a:p>
            <a:pPr marL="664546" lvl="1" indent="-181240">
              <a:buFont typeface="Arial" panose="020B0604020202020204" pitchFamily="34" charset="0"/>
              <a:buChar char="•"/>
            </a:pPr>
            <a:r>
              <a:rPr lang="en-US" b="1" baseline="0" dirty="0" smtClean="0"/>
              <a:t>Fentanyl</a:t>
            </a:r>
          </a:p>
          <a:p>
            <a:pPr marL="664546" lvl="1" indent="-181240">
              <a:buFont typeface="Arial" panose="020B0604020202020204" pitchFamily="34" charset="0"/>
              <a:buChar char="•"/>
            </a:pPr>
            <a:endParaRPr lang="en-US" b="1" baseline="0" dirty="0" smtClean="0"/>
          </a:p>
          <a:p>
            <a:r>
              <a:rPr lang="en-US" baseline="0" dirty="0" smtClean="0"/>
              <a:t>Other studies have shown that the four classes of medication that send patients back to the hospital when an adverse event occurs are:</a:t>
            </a:r>
          </a:p>
          <a:p>
            <a:pPr marL="181240" indent="-181240">
              <a:buFont typeface="Arial" panose="020B0604020202020204" pitchFamily="34" charset="0"/>
              <a:buChar char="•"/>
            </a:pPr>
            <a:r>
              <a:rPr lang="en-US" baseline="0" dirty="0" smtClean="0"/>
              <a:t>Opioids </a:t>
            </a:r>
          </a:p>
          <a:p>
            <a:pPr marL="181240" indent="-181240">
              <a:buFont typeface="Arial" panose="020B0604020202020204" pitchFamily="34" charset="0"/>
              <a:buChar char="•"/>
            </a:pPr>
            <a:r>
              <a:rPr lang="en-US" baseline="0" dirty="0" smtClean="0"/>
              <a:t>Hypoglycemic</a:t>
            </a:r>
          </a:p>
          <a:p>
            <a:pPr marL="181240" indent="-181240">
              <a:buFont typeface="Arial" panose="020B0604020202020204" pitchFamily="34" charset="0"/>
              <a:buChar char="•"/>
            </a:pPr>
            <a:r>
              <a:rPr lang="en-US" baseline="0" dirty="0" smtClean="0"/>
              <a:t>Anticoagulants</a:t>
            </a:r>
          </a:p>
          <a:p>
            <a:pPr marL="181240" indent="-181240">
              <a:buFont typeface="Arial" panose="020B0604020202020204" pitchFamily="34" charset="0"/>
              <a:buChar char="•"/>
            </a:pPr>
            <a:r>
              <a:rPr lang="en-US" baseline="0" dirty="0" smtClean="0"/>
              <a:t>Anticancer agents</a:t>
            </a:r>
          </a:p>
          <a:p>
            <a:pPr marL="181240" indent="-181240">
              <a:buFont typeface="Arial" panose="020B0604020202020204" pitchFamily="34" charset="0"/>
              <a:buChar cha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64D6D0-0541-44AD-8E28-A19EAB12803B}" type="slidenum">
              <a:rPr lang="en-US" smtClean="0"/>
              <a:t>6</a:t>
            </a:fld>
            <a:endParaRPr lang="en-US" dirty="0"/>
          </a:p>
        </p:txBody>
      </p:sp>
    </p:spTree>
    <p:extLst>
      <p:ext uri="{BB962C8B-B14F-4D97-AF65-F5344CB8AC3E}">
        <p14:creationId xmlns:p14="http://schemas.microsoft.com/office/powerpoint/2010/main" val="918487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we come from:</a:t>
            </a:r>
            <a:r>
              <a:rPr lang="en-US" baseline="0" dirty="0" smtClean="0"/>
              <a:t>  Rule Based.</a:t>
            </a:r>
            <a:endParaRPr lang="en-US" dirty="0" smtClean="0"/>
          </a:p>
          <a:p>
            <a:pPr defTabSz="966612">
              <a:defRPr/>
            </a:pPr>
            <a:r>
              <a:rPr lang="en-US" baseline="0" dirty="0" smtClean="0"/>
              <a:t>Procedural violations are simply unacceptable.</a:t>
            </a:r>
            <a:endParaRPr lang="en-US"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7</a:t>
            </a:fld>
            <a:endParaRPr lang="en-US" dirty="0"/>
          </a:p>
        </p:txBody>
      </p:sp>
    </p:spTree>
    <p:extLst>
      <p:ext uri="{BB962C8B-B14F-4D97-AF65-F5344CB8AC3E}">
        <p14:creationId xmlns:p14="http://schemas.microsoft.com/office/powerpoint/2010/main" val="3095838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ask staff to </a:t>
            </a:r>
          </a:p>
          <a:p>
            <a:pPr marL="181240" indent="-181240">
              <a:buFont typeface="Arial" panose="020B0604020202020204" pitchFamily="34" charset="0"/>
              <a:buChar char="•"/>
            </a:pPr>
            <a:r>
              <a:rPr lang="en-US" baseline="0" dirty="0" smtClean="0"/>
              <a:t>work quickly, carefully. </a:t>
            </a:r>
          </a:p>
          <a:p>
            <a:pPr marL="181240" indent="-181240">
              <a:buFont typeface="Arial" panose="020B0604020202020204" pitchFamily="34" charset="0"/>
              <a:buChar char="•"/>
            </a:pPr>
            <a:r>
              <a:rPr lang="en-US" baseline="0" dirty="0" smtClean="0"/>
              <a:t>When something bad happens we counsel, educate</a:t>
            </a:r>
          </a:p>
          <a:p>
            <a:pPr marL="181240" indent="-181240">
              <a:buFont typeface="Arial" panose="020B0604020202020204" pitchFamily="34" charset="0"/>
              <a:buChar char="•"/>
            </a:pPr>
            <a:r>
              <a:rPr lang="en-US" baseline="0" dirty="0" smtClean="0"/>
              <a:t>The severity of discipline determined is determined by the outcome.</a:t>
            </a:r>
          </a:p>
        </p:txBody>
      </p:sp>
      <p:sp>
        <p:nvSpPr>
          <p:cNvPr id="4" name="Slide Number Placeholder 3"/>
          <p:cNvSpPr>
            <a:spLocks noGrp="1"/>
          </p:cNvSpPr>
          <p:nvPr>
            <p:ph type="sldNum" sz="quarter" idx="10"/>
          </p:nvPr>
        </p:nvSpPr>
        <p:spPr/>
        <p:txBody>
          <a:bodyPr/>
          <a:lstStyle/>
          <a:p>
            <a:fld id="{DF64D6D0-0541-44AD-8E28-A19EAB12803B}" type="slidenum">
              <a:rPr lang="en-US" smtClean="0"/>
              <a:t>8</a:t>
            </a:fld>
            <a:endParaRPr lang="en-US" dirty="0"/>
          </a:p>
        </p:txBody>
      </p:sp>
    </p:spTree>
    <p:extLst>
      <p:ext uri="{BB962C8B-B14F-4D97-AF65-F5344CB8AC3E}">
        <p14:creationId xmlns:p14="http://schemas.microsoft.com/office/powerpoint/2010/main" val="201303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we come from:</a:t>
            </a:r>
            <a:r>
              <a:rPr lang="en-US" baseline="0" dirty="0" smtClean="0"/>
              <a:t>  Rule Based.</a:t>
            </a:r>
            <a:endParaRPr lang="en-US" dirty="0" smtClean="0"/>
          </a:p>
          <a:p>
            <a:endParaRPr lang="en-US" dirty="0" smtClean="0"/>
          </a:p>
          <a:p>
            <a:r>
              <a:rPr lang="en-US" dirty="0" smtClean="0"/>
              <a:t>Dudley More Once said</a:t>
            </a:r>
            <a:r>
              <a:rPr lang="en-US" baseline="0" dirty="0" smtClean="0"/>
              <a:t> “ The best car safety device is a rearview mirror with a cop in it.</a:t>
            </a:r>
          </a:p>
          <a:p>
            <a:endParaRPr lang="en-US" baseline="0" dirty="0" smtClean="0"/>
          </a:p>
        </p:txBody>
      </p:sp>
      <p:sp>
        <p:nvSpPr>
          <p:cNvPr id="4" name="Slide Number Placeholder 3"/>
          <p:cNvSpPr>
            <a:spLocks noGrp="1"/>
          </p:cNvSpPr>
          <p:nvPr>
            <p:ph type="sldNum" sz="quarter" idx="10"/>
          </p:nvPr>
        </p:nvSpPr>
        <p:spPr/>
        <p:txBody>
          <a:bodyPr/>
          <a:lstStyle/>
          <a:p>
            <a:fld id="{DF64D6D0-0541-44AD-8E28-A19EAB12803B}" type="slidenum">
              <a:rPr lang="en-US" smtClean="0"/>
              <a:t>9</a:t>
            </a:fld>
            <a:endParaRPr lang="en-US" dirty="0"/>
          </a:p>
        </p:txBody>
      </p:sp>
    </p:spTree>
    <p:extLst>
      <p:ext uri="{BB962C8B-B14F-4D97-AF65-F5344CB8AC3E}">
        <p14:creationId xmlns:p14="http://schemas.microsoft.com/office/powerpoint/2010/main" val="3095838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2730077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396340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1855751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299349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22726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99210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137533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1595213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3435550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704881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87F3A1-F0E6-FF48-AE43-8D7D25E45D08}" type="datetimeFigureOut">
              <a:rPr lang="en-US" smtClean="0"/>
              <a:t>9/8/2015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1CA3BA-494E-4549-94E2-83E86EA8AC89}" type="slidenum">
              <a:rPr lang="en-US" smtClean="0"/>
              <a:t>‹#›</a:t>
            </a:fld>
            <a:endParaRPr lang="en-US" dirty="0"/>
          </a:p>
        </p:txBody>
      </p:sp>
    </p:spTree>
    <p:extLst>
      <p:ext uri="{BB962C8B-B14F-4D97-AF65-F5344CB8AC3E}">
        <p14:creationId xmlns:p14="http://schemas.microsoft.com/office/powerpoint/2010/main" val="824925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7F3A1-F0E6-FF48-AE43-8D7D25E45D08}" type="datetimeFigureOut">
              <a:rPr lang="en-US" smtClean="0"/>
              <a:t>9/8/2015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CA3BA-494E-4549-94E2-83E86EA8AC89}" type="slidenum">
              <a:rPr lang="en-US" smtClean="0"/>
              <a:t>‹#›</a:t>
            </a:fld>
            <a:endParaRPr lang="en-US" dirty="0"/>
          </a:p>
        </p:txBody>
      </p:sp>
    </p:spTree>
    <p:extLst>
      <p:ext uri="{BB962C8B-B14F-4D97-AF65-F5344CB8AC3E}">
        <p14:creationId xmlns:p14="http://schemas.microsoft.com/office/powerpoint/2010/main" val="3166849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jpeg"/><Relationship Id="rId7"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5.wdp"/><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www.google.com/url?sa=i&amp;rct=j&amp;q=&amp;esrc=s&amp;frm=1&amp;source=images&amp;cd=&amp;cad=rja&amp;uact=8&amp;docid=hEA_h-kjpNj3PM&amp;tbnid=VYS6gAH7ZgWJ-M:&amp;ved=0CAUQjRw&amp;url=http://gamition.com/samsung-mobile/&amp;ei=KeWPU_DTIYKBogTR6oCwBg&amp;bvm=bv.68445247,d.cGU&amp;psig=AFQjCNFSRMMpNr3aIFDWeeygJNedAGh-nQ&amp;ust=1402025526386740"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0.png"/><Relationship Id="rId5" Type="http://schemas.openxmlformats.org/officeDocument/2006/relationships/image" Target="../media/image2.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americannursetoday.com/" TargetMode="External"/><Relationship Id="rId4" Type="http://schemas.openxmlformats.org/officeDocument/2006/relationships/hyperlink" Target="http://www.ismp.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w&amp;url=http://www.marketingpilgrim.com/2013/09/youtube-launches-comment-word-blocking-and-more-google-integration.html&amp;ei=EEpRVbCoN8m6ogTmoIC4BQ&amp;bvm=bv.93112503,d.cGU&amp;psig=AFQjCNF-aCgwxCFrZEpqw4rAse73BUSUkw&amp;ust=1431477110486780" TargetMode="External"/><Relationship Id="rId3" Type="http://schemas.openxmlformats.org/officeDocument/2006/relationships/image" Target="../media/image2.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uact=8&amp;ved=0CAcQjRw&amp;url=http://simpleicon.com/book-5.html&amp;ei=2ElRVbiyONb9oQTWmYHQDQ&amp;bvm=bv.93112503,d.cGU&amp;psig=AFQjCNFdRcQS11OLJ703SgakNguCwU9sRg&amp;ust=1431477068637651"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www.google.com/url?sa=i&amp;rct=j&amp;q=&amp;esrc=s&amp;frm=1&amp;source=images&amp;cd=&amp;cad=rja&amp;uact=8&amp;ved=0CAcQjRw&amp;url=http://www.techrepublic.com/blog/smartphones/wireless-emergency-alerts-legit-service-or-spreading-fear-and-panic/&amp;ei=3UpRVeTnO9jnoAS__oDICA&amp;bvm=bv.93112503,d.cGU&amp;psig=AFQjCNGoCsv55l7TYAuEnpaemagORvFDEQ&amp;ust=1431477326378487" TargetMode="External"/><Relationship Id="rId4" Type="http://schemas.openxmlformats.org/officeDocument/2006/relationships/hyperlink" Target="http://www.google.com/url?sa=i&amp;rct=j&amp;q=&amp;esrc=s&amp;frm=1&amp;source=images&amp;cd=&amp;cad=rja&amp;uact=8&amp;ved=0CAcQjRw&amp;url=http://simpleicon.com/clock-time-6.html&amp;ei=SUlRVbrRPMXroAT9lYDQCQ&amp;bvm=bv.93112503,d.cGU&amp;psig=AFQjCNGKDOZ3eht3-hrqHrUacOW4KrP1wA&amp;ust=1431476923756402" TargetMode="Externa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379" y="2303002"/>
            <a:ext cx="5438273" cy="1143000"/>
          </a:xfrm>
        </p:spPr>
        <p:txBody>
          <a:bodyPr>
            <a:noAutofit/>
          </a:bodyPr>
          <a:lstStyle/>
          <a:p>
            <a:pPr algn="l"/>
            <a:r>
              <a:rPr lang="en-US" sz="3600" b="1" dirty="0" smtClean="0">
                <a:solidFill>
                  <a:srgbClr val="FFFFFF"/>
                </a:solidFill>
              </a:rPr>
              <a:t>Work Culture and Behavior</a:t>
            </a:r>
            <a:endParaRPr lang="en-US" sz="3600" b="1" dirty="0">
              <a:solidFill>
                <a:srgbClr val="FFFFFF"/>
              </a:solidFill>
            </a:endParaRPr>
          </a:p>
        </p:txBody>
      </p:sp>
      <p:sp>
        <p:nvSpPr>
          <p:cNvPr id="3" name="Content Placeholder 2"/>
          <p:cNvSpPr>
            <a:spLocks noGrp="1"/>
          </p:cNvSpPr>
          <p:nvPr>
            <p:ph idx="1"/>
          </p:nvPr>
        </p:nvSpPr>
        <p:spPr>
          <a:xfrm>
            <a:off x="252663" y="3427110"/>
            <a:ext cx="5546557" cy="1139010"/>
          </a:xfrm>
        </p:spPr>
        <p:txBody>
          <a:bodyPr>
            <a:normAutofit/>
          </a:bodyPr>
          <a:lstStyle/>
          <a:p>
            <a:pPr marL="0" indent="0">
              <a:buNone/>
            </a:pPr>
            <a:r>
              <a:rPr lang="en-US" sz="2800" i="1" dirty="0" smtClean="0">
                <a:solidFill>
                  <a:srgbClr val="FFFFFF"/>
                </a:solidFill>
              </a:rPr>
              <a:t>The Impact on Medication Errors</a:t>
            </a:r>
          </a:p>
          <a:p>
            <a:pPr marL="0" indent="0">
              <a:buNone/>
            </a:pPr>
            <a:r>
              <a:rPr lang="en-US" sz="2400" i="1" dirty="0" smtClean="0">
                <a:solidFill>
                  <a:srgbClr val="FFFFFF"/>
                </a:solidFill>
              </a:rPr>
              <a:t>Melissa </a:t>
            </a:r>
            <a:r>
              <a:rPr lang="en-US" sz="2400" i="1" dirty="0" err="1" smtClean="0">
                <a:solidFill>
                  <a:srgbClr val="FFFFFF"/>
                </a:solidFill>
              </a:rPr>
              <a:t>Robinett</a:t>
            </a:r>
            <a:r>
              <a:rPr lang="en-US" sz="2400" i="1" dirty="0" smtClean="0">
                <a:solidFill>
                  <a:srgbClr val="FFFFFF"/>
                </a:solidFill>
              </a:rPr>
              <a:t>, RN, BSN</a:t>
            </a:r>
            <a:endParaRPr lang="en-US" sz="2400" i="1" dirty="0">
              <a:solidFill>
                <a:srgbClr val="FFFFFF"/>
              </a:solidFill>
            </a:endParaRPr>
          </a:p>
        </p:txBody>
      </p:sp>
    </p:spTree>
    <p:extLst>
      <p:ext uri="{BB962C8B-B14F-4D97-AF65-F5344CB8AC3E}">
        <p14:creationId xmlns:p14="http://schemas.microsoft.com/office/powerpoint/2010/main" val="1371755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Good Rules – People Will Follow</a:t>
            </a:r>
            <a:endParaRPr lang="en-US" sz="2000" dirty="0"/>
          </a:p>
        </p:txBody>
      </p:sp>
      <p:sp>
        <p:nvSpPr>
          <p:cNvPr id="4" name="Rectangle 3"/>
          <p:cNvSpPr/>
          <p:nvPr/>
        </p:nvSpPr>
        <p:spPr>
          <a:xfrm>
            <a:off x="457200" y="1455819"/>
            <a:ext cx="8337883" cy="3677930"/>
          </a:xfrm>
          <a:prstGeom prst="rect">
            <a:avLst/>
          </a:prstGeom>
        </p:spPr>
        <p:txBody>
          <a:bodyPr wrap="square">
            <a:spAutoFit/>
          </a:bodyPr>
          <a:lstStyle/>
          <a:p>
            <a:pPr algn="ctr"/>
            <a:r>
              <a:rPr lang="en-US" sz="3200" dirty="0"/>
              <a:t>"This enforcement action demonstrates we are serious about our safety action plan which stresses improved safety through stronger enforcement and tougher penalties," "Those who disregard truck safety regulations and endanger the traveling public will feel the full force of federal response." </a:t>
            </a:r>
          </a:p>
        </p:txBody>
      </p:sp>
      <p:sp>
        <p:nvSpPr>
          <p:cNvPr id="3" name="Rectangle 2"/>
          <p:cNvSpPr/>
          <p:nvPr/>
        </p:nvSpPr>
        <p:spPr>
          <a:xfrm>
            <a:off x="4626141" y="6124074"/>
            <a:ext cx="3109747" cy="261610"/>
          </a:xfrm>
          <a:prstGeom prst="rect">
            <a:avLst/>
          </a:prstGeom>
        </p:spPr>
        <p:txBody>
          <a:bodyPr wrap="square">
            <a:spAutoFit/>
          </a:bodyPr>
          <a:lstStyle/>
          <a:p>
            <a:pPr lvl="0"/>
            <a:r>
              <a:rPr lang="en-US" sz="1100" dirty="0">
                <a:solidFill>
                  <a:prstClr val="black"/>
                </a:solidFill>
              </a:rPr>
              <a:t>Federal Highway Administrator Kenneth R. </a:t>
            </a:r>
            <a:r>
              <a:rPr lang="en-US" sz="1100" dirty="0" err="1">
                <a:solidFill>
                  <a:prstClr val="black"/>
                </a:solidFill>
              </a:rPr>
              <a:t>Wykle</a:t>
            </a:r>
            <a:endParaRPr lang="en-US" sz="2800" dirty="0">
              <a:solidFill>
                <a:prstClr val="black"/>
              </a:solidFill>
            </a:endParaRPr>
          </a:p>
        </p:txBody>
      </p:sp>
    </p:spTree>
    <p:extLst>
      <p:ext uri="{BB962C8B-B14F-4D97-AF65-F5344CB8AC3E}">
        <p14:creationId xmlns:p14="http://schemas.microsoft.com/office/powerpoint/2010/main" val="449465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Blame Free Environment</a:t>
            </a:r>
            <a:endParaRPr lang="en-US" sz="2000" dirty="0"/>
          </a:p>
        </p:txBody>
      </p:sp>
      <p:sp>
        <p:nvSpPr>
          <p:cNvPr id="4" name="Content Placeholder 2"/>
          <p:cNvSpPr>
            <a:spLocks noGrp="1"/>
          </p:cNvSpPr>
          <p:nvPr>
            <p:ph idx="1"/>
          </p:nvPr>
        </p:nvSpPr>
        <p:spPr>
          <a:xfrm>
            <a:off x="2396835" y="1239254"/>
            <a:ext cx="4495800" cy="3048000"/>
          </a:xfrm>
        </p:spPr>
        <p:txBody>
          <a:bodyPr>
            <a:normAutofit/>
          </a:bodyPr>
          <a:lstStyle/>
          <a:p>
            <a:pPr marL="0" indent="0" algn="ctr">
              <a:buNone/>
            </a:pPr>
            <a:r>
              <a:rPr lang="en-US" sz="2000" dirty="0"/>
              <a:t>The single greatest</a:t>
            </a:r>
          </a:p>
          <a:p>
            <a:pPr marL="0" indent="0" algn="ctr">
              <a:buNone/>
            </a:pPr>
            <a:r>
              <a:rPr lang="en-US" sz="2000" dirty="0"/>
              <a:t>impediment to error</a:t>
            </a:r>
          </a:p>
          <a:p>
            <a:pPr marL="0" indent="0" algn="ctr">
              <a:buNone/>
            </a:pPr>
            <a:r>
              <a:rPr lang="en-US" sz="2000" dirty="0"/>
              <a:t>prevention in the medical</a:t>
            </a:r>
          </a:p>
          <a:p>
            <a:pPr marL="0" indent="0" algn="ctr">
              <a:buNone/>
            </a:pPr>
            <a:r>
              <a:rPr lang="en-US" sz="2000" dirty="0" smtClean="0"/>
              <a:t>industry </a:t>
            </a:r>
            <a:r>
              <a:rPr lang="en-US" sz="2000" dirty="0"/>
              <a:t>is “that we</a:t>
            </a:r>
          </a:p>
          <a:p>
            <a:pPr marL="0" indent="0" algn="ctr">
              <a:buNone/>
            </a:pPr>
            <a:r>
              <a:rPr lang="en-US" sz="2000" dirty="0"/>
              <a:t>punish people for making</a:t>
            </a:r>
          </a:p>
          <a:p>
            <a:pPr marL="0" indent="0" algn="ctr">
              <a:buNone/>
            </a:pPr>
            <a:r>
              <a:rPr lang="en-US" sz="2000" dirty="0"/>
              <a:t>mistakes</a:t>
            </a:r>
            <a:r>
              <a:rPr lang="en-US" sz="2000" dirty="0" smtClean="0"/>
              <a:t>.”</a:t>
            </a:r>
            <a:endParaRPr lang="en-US" sz="2000" dirty="0"/>
          </a:p>
        </p:txBody>
      </p:sp>
      <p:sp>
        <p:nvSpPr>
          <p:cNvPr id="3" name="Rectangle 2"/>
          <p:cNvSpPr/>
          <p:nvPr/>
        </p:nvSpPr>
        <p:spPr>
          <a:xfrm>
            <a:off x="2201779" y="6092146"/>
            <a:ext cx="5594683" cy="276999"/>
          </a:xfrm>
          <a:prstGeom prst="rect">
            <a:avLst/>
          </a:prstGeom>
        </p:spPr>
        <p:txBody>
          <a:bodyPr wrap="square">
            <a:spAutoFit/>
          </a:bodyPr>
          <a:lstStyle/>
          <a:p>
            <a:pPr lvl="0">
              <a:spcBef>
                <a:spcPct val="20000"/>
              </a:spcBef>
            </a:pPr>
            <a:r>
              <a:rPr lang="en-US" sz="1200" i="1" dirty="0">
                <a:solidFill>
                  <a:prstClr val="black"/>
                </a:solidFill>
              </a:rPr>
              <a:t>Dr. Lucian </a:t>
            </a:r>
            <a:r>
              <a:rPr lang="en-US" sz="1200" i="1" dirty="0" err="1">
                <a:solidFill>
                  <a:prstClr val="black"/>
                </a:solidFill>
              </a:rPr>
              <a:t>Leape</a:t>
            </a:r>
            <a:r>
              <a:rPr lang="en-US" sz="1200" i="1" dirty="0">
                <a:solidFill>
                  <a:prstClr val="black"/>
                </a:solidFill>
              </a:rPr>
              <a:t> </a:t>
            </a:r>
            <a:r>
              <a:rPr lang="en-US" sz="1200" i="1" dirty="0" smtClean="0">
                <a:solidFill>
                  <a:prstClr val="black"/>
                </a:solidFill>
              </a:rPr>
              <a:t>Testimony before </a:t>
            </a:r>
            <a:r>
              <a:rPr lang="en-US" sz="1200" i="1" dirty="0">
                <a:solidFill>
                  <a:prstClr val="black"/>
                </a:solidFill>
              </a:rPr>
              <a:t>Congress on </a:t>
            </a:r>
            <a:r>
              <a:rPr lang="en-US" sz="1200" i="1" dirty="0" smtClean="0">
                <a:solidFill>
                  <a:prstClr val="black"/>
                </a:solidFill>
              </a:rPr>
              <a:t>Health Care </a:t>
            </a:r>
            <a:r>
              <a:rPr lang="en-US" sz="1200" i="1" dirty="0">
                <a:solidFill>
                  <a:prstClr val="black"/>
                </a:solidFill>
              </a:rPr>
              <a:t>Quality Improvement</a:t>
            </a:r>
            <a:endParaRPr lang="en-US" sz="1200" dirty="0">
              <a:solidFill>
                <a:prstClr val="black"/>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779" y="3859091"/>
            <a:ext cx="4884821"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611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The Sweet Spot</a:t>
            </a:r>
            <a:endParaRPr lang="en-US" sz="2000" dirty="0"/>
          </a:p>
        </p:txBody>
      </p:sp>
      <p:sp>
        <p:nvSpPr>
          <p:cNvPr id="3" name="Right Arrow 2"/>
          <p:cNvSpPr/>
          <p:nvPr/>
        </p:nvSpPr>
        <p:spPr>
          <a:xfrm>
            <a:off x="938463" y="3140242"/>
            <a:ext cx="2526632" cy="1263316"/>
          </a:xfrm>
          <a:prstGeom prst="rightArrow">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10800000">
            <a:off x="5783179" y="3140242"/>
            <a:ext cx="2526632" cy="1263316"/>
          </a:xfrm>
          <a:prstGeom prst="rightArrow">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648" y="2714625"/>
            <a:ext cx="21621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38463" y="3561347"/>
            <a:ext cx="2129590" cy="369332"/>
          </a:xfrm>
          <a:prstGeom prst="rect">
            <a:avLst/>
          </a:prstGeom>
          <a:noFill/>
        </p:spPr>
        <p:txBody>
          <a:bodyPr wrap="square" rtlCol="0">
            <a:spAutoFit/>
          </a:bodyPr>
          <a:lstStyle/>
          <a:p>
            <a:pPr algn="ctr"/>
            <a:r>
              <a:rPr lang="en-US" b="1" dirty="0" smtClean="0">
                <a:solidFill>
                  <a:schemeClr val="bg1"/>
                </a:solidFill>
              </a:rPr>
              <a:t>Punitive</a:t>
            </a:r>
            <a:endParaRPr lang="en-US" b="1" dirty="0">
              <a:solidFill>
                <a:schemeClr val="bg1"/>
              </a:solidFill>
            </a:endParaRPr>
          </a:p>
        </p:txBody>
      </p:sp>
      <p:sp>
        <p:nvSpPr>
          <p:cNvPr id="9" name="TextBox 8"/>
          <p:cNvSpPr txBox="1"/>
          <p:nvPr/>
        </p:nvSpPr>
        <p:spPr>
          <a:xfrm>
            <a:off x="6180221" y="3587234"/>
            <a:ext cx="2129590" cy="369332"/>
          </a:xfrm>
          <a:prstGeom prst="rect">
            <a:avLst/>
          </a:prstGeom>
          <a:noFill/>
        </p:spPr>
        <p:txBody>
          <a:bodyPr wrap="square" rtlCol="0">
            <a:spAutoFit/>
          </a:bodyPr>
          <a:lstStyle/>
          <a:p>
            <a:pPr algn="ctr"/>
            <a:r>
              <a:rPr lang="en-US" b="1" dirty="0" smtClean="0">
                <a:solidFill>
                  <a:schemeClr val="bg1"/>
                </a:solidFill>
              </a:rPr>
              <a:t>Blame Free</a:t>
            </a:r>
            <a:endParaRPr lang="en-US" b="1" dirty="0">
              <a:solidFill>
                <a:schemeClr val="bg1"/>
              </a:solidFill>
            </a:endParaRPr>
          </a:p>
        </p:txBody>
      </p:sp>
    </p:spTree>
    <p:extLst>
      <p:ext uri="{BB962C8B-B14F-4D97-AF65-F5344CB8AC3E}">
        <p14:creationId xmlns:p14="http://schemas.microsoft.com/office/powerpoint/2010/main" val="198783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Where We Want to Be</a:t>
            </a:r>
            <a:endParaRPr lang="en-US" sz="2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1490897"/>
              </p:ext>
            </p:extLst>
          </p:nvPr>
        </p:nvGraphicFramePr>
        <p:xfrm>
          <a:off x="457200" y="1502361"/>
          <a:ext cx="822960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073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Where We Are Headed</a:t>
            </a:r>
            <a:endParaRPr lang="en-US" sz="2000" dirty="0"/>
          </a:p>
        </p:txBody>
      </p:sp>
      <p:sp>
        <p:nvSpPr>
          <p:cNvPr id="7" name="TextBox 6"/>
          <p:cNvSpPr txBox="1"/>
          <p:nvPr/>
        </p:nvSpPr>
        <p:spPr>
          <a:xfrm>
            <a:off x="938463" y="3561347"/>
            <a:ext cx="2129590" cy="369332"/>
          </a:xfrm>
          <a:prstGeom prst="rect">
            <a:avLst/>
          </a:prstGeom>
          <a:noFill/>
        </p:spPr>
        <p:txBody>
          <a:bodyPr wrap="square" rtlCol="0">
            <a:spAutoFit/>
          </a:bodyPr>
          <a:lstStyle/>
          <a:p>
            <a:pPr algn="ctr"/>
            <a:r>
              <a:rPr lang="en-US" b="1" dirty="0" smtClean="0">
                <a:solidFill>
                  <a:schemeClr val="bg1"/>
                </a:solidFill>
              </a:rPr>
              <a:t>Punitive</a:t>
            </a:r>
            <a:endParaRPr lang="en-US" b="1" dirty="0">
              <a:solidFill>
                <a:schemeClr val="bg1"/>
              </a:solidFill>
            </a:endParaRPr>
          </a:p>
        </p:txBody>
      </p:sp>
      <p:sp>
        <p:nvSpPr>
          <p:cNvPr id="4" name="TextBox 3"/>
          <p:cNvSpPr txBox="1"/>
          <p:nvPr/>
        </p:nvSpPr>
        <p:spPr>
          <a:xfrm>
            <a:off x="368300" y="1129912"/>
            <a:ext cx="4276436" cy="523220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Shared Accountability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Transparency</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Staff is thoughtful and aware of Behavioral Choices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Leadership looking at process and system design</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Accountability is not dependent on the outcome, but more on the choices made by the employee</a:t>
            </a:r>
            <a:r>
              <a:rPr lang="en-US" sz="2000" b="1" dirty="0" smtClean="0"/>
              <a:t>.</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dirty="0" smtClean="0"/>
              <a:t>Staff </a:t>
            </a:r>
            <a:r>
              <a:rPr lang="en-US" dirty="0"/>
              <a:t>Continually Looking for Risk</a:t>
            </a:r>
          </a:p>
          <a:p>
            <a:pPr marL="285750" indent="-285750">
              <a:buFont typeface="Arial" panose="020B0604020202020204" pitchFamily="34" charset="0"/>
              <a:buChar char="•"/>
            </a:pPr>
            <a:endParaRPr lang="en-US" dirty="0" smtClean="0"/>
          </a:p>
          <a:p>
            <a:endParaRPr lang="en-US" dirty="0"/>
          </a:p>
        </p:txBody>
      </p:sp>
      <p:sp>
        <p:nvSpPr>
          <p:cNvPr id="5" name="AutoShape 2" descr="Image result for system not peopl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2258571"/>
            <a:ext cx="3655284" cy="2423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817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Start at the Beginning</a:t>
            </a:r>
            <a:endParaRPr lang="en-US" sz="2000" dirty="0"/>
          </a:p>
        </p:txBody>
      </p:sp>
      <p:sp>
        <p:nvSpPr>
          <p:cNvPr id="7" name="AutoShape 5" descr="Image result for starting lin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955" y="1652519"/>
            <a:ext cx="4257561" cy="283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94084" y="1467853"/>
            <a:ext cx="3850652"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
        <p:nvSpPr>
          <p:cNvPr id="3" name="TextBox 2"/>
          <p:cNvSpPr txBox="1"/>
          <p:nvPr/>
        </p:nvSpPr>
        <p:spPr>
          <a:xfrm>
            <a:off x="2515955" y="4650828"/>
            <a:ext cx="4257561" cy="646331"/>
          </a:xfrm>
          <a:prstGeom prst="rect">
            <a:avLst/>
          </a:prstGeom>
          <a:noFill/>
        </p:spPr>
        <p:txBody>
          <a:bodyPr wrap="square" rtlCol="0">
            <a:spAutoFit/>
          </a:bodyPr>
          <a:lstStyle/>
          <a:p>
            <a:pPr algn="ctr"/>
            <a:r>
              <a:rPr lang="en-US" dirty="0" smtClean="0"/>
              <a:t>New Hire Messaging</a:t>
            </a:r>
          </a:p>
          <a:p>
            <a:pPr algn="ctr"/>
            <a:r>
              <a:rPr lang="en-US" dirty="0" smtClean="0"/>
              <a:t>Job Descriptions</a:t>
            </a:r>
            <a:endParaRPr lang="en-US" dirty="0"/>
          </a:p>
        </p:txBody>
      </p:sp>
    </p:spTree>
    <p:extLst>
      <p:ext uri="{BB962C8B-B14F-4D97-AF65-F5344CB8AC3E}">
        <p14:creationId xmlns:p14="http://schemas.microsoft.com/office/powerpoint/2010/main" val="229708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What does a Safety Culture Look Like</a:t>
            </a:r>
            <a:endParaRPr lang="en-US" sz="2000"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961" y="1255024"/>
            <a:ext cx="5170487" cy="49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737513" y="1451855"/>
            <a:ext cx="1667380" cy="369332"/>
          </a:xfrm>
          <a:prstGeom prst="rect">
            <a:avLst/>
          </a:prstGeom>
          <a:noFill/>
        </p:spPr>
        <p:txBody>
          <a:bodyPr wrap="none" rtlCol="0">
            <a:spAutoFit/>
          </a:bodyPr>
          <a:lstStyle/>
          <a:p>
            <a:r>
              <a:rPr lang="en-US" b="1" dirty="0" smtClean="0">
                <a:solidFill>
                  <a:schemeClr val="bg1">
                    <a:lumMod val="85000"/>
                  </a:schemeClr>
                </a:solidFill>
              </a:rPr>
              <a:t>PERFORMANCE</a:t>
            </a:r>
            <a:endParaRPr lang="en-US" b="1" dirty="0">
              <a:solidFill>
                <a:schemeClr val="bg1">
                  <a:lumMod val="85000"/>
                </a:schemeClr>
              </a:solidFill>
            </a:endParaRPr>
          </a:p>
        </p:txBody>
      </p:sp>
      <p:sp>
        <p:nvSpPr>
          <p:cNvPr id="13" name="Oval 12"/>
          <p:cNvSpPr/>
          <p:nvPr/>
        </p:nvSpPr>
        <p:spPr>
          <a:xfrm>
            <a:off x="2772096" y="1931897"/>
            <a:ext cx="3638940" cy="3638940"/>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3757876" y="2938039"/>
            <a:ext cx="1626653" cy="1626653"/>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3976654" y="2184884"/>
            <a:ext cx="1229824" cy="646331"/>
          </a:xfrm>
          <a:prstGeom prst="rect">
            <a:avLst/>
          </a:prstGeom>
          <a:noFill/>
        </p:spPr>
        <p:txBody>
          <a:bodyPr wrap="none" rtlCol="0">
            <a:spAutoFit/>
          </a:bodyPr>
          <a:lstStyle/>
          <a:p>
            <a:pPr algn="ctr"/>
            <a:r>
              <a:rPr lang="en-US" b="1" dirty="0" smtClean="0">
                <a:solidFill>
                  <a:schemeClr val="tx1">
                    <a:lumMod val="95000"/>
                    <a:lumOff val="5000"/>
                  </a:schemeClr>
                </a:solidFill>
              </a:rPr>
              <a:t>PROCESS</a:t>
            </a:r>
          </a:p>
          <a:p>
            <a:pPr algn="ctr"/>
            <a:r>
              <a:rPr lang="en-US" b="1" dirty="0" smtClean="0">
                <a:solidFill>
                  <a:schemeClr val="tx1">
                    <a:lumMod val="95000"/>
                    <a:lumOff val="5000"/>
                  </a:schemeClr>
                </a:solidFill>
              </a:rPr>
              <a:t>DISCIPLINE</a:t>
            </a:r>
            <a:endParaRPr lang="en-US" b="1" dirty="0">
              <a:solidFill>
                <a:schemeClr val="tx1">
                  <a:lumMod val="95000"/>
                  <a:lumOff val="5000"/>
                </a:schemeClr>
              </a:solidFill>
            </a:endParaRPr>
          </a:p>
        </p:txBody>
      </p:sp>
      <p:sp>
        <p:nvSpPr>
          <p:cNvPr id="15" name="TextBox 14"/>
          <p:cNvSpPr txBox="1"/>
          <p:nvPr/>
        </p:nvSpPr>
        <p:spPr>
          <a:xfrm>
            <a:off x="4108100" y="3428199"/>
            <a:ext cx="966931" cy="646331"/>
          </a:xfrm>
          <a:prstGeom prst="rect">
            <a:avLst/>
          </a:prstGeom>
          <a:noFill/>
        </p:spPr>
        <p:txBody>
          <a:bodyPr wrap="none" rtlCol="0">
            <a:spAutoFit/>
          </a:bodyPr>
          <a:lstStyle/>
          <a:p>
            <a:pPr algn="ctr"/>
            <a:r>
              <a:rPr lang="en-US" b="1" dirty="0" smtClean="0">
                <a:solidFill>
                  <a:schemeClr val="tx1">
                    <a:lumMod val="95000"/>
                    <a:lumOff val="5000"/>
                  </a:schemeClr>
                </a:solidFill>
              </a:rPr>
              <a:t>PATIENT</a:t>
            </a:r>
          </a:p>
          <a:p>
            <a:pPr algn="ctr"/>
            <a:r>
              <a:rPr lang="en-US" b="1" dirty="0" smtClean="0">
                <a:solidFill>
                  <a:schemeClr val="tx1">
                    <a:lumMod val="95000"/>
                    <a:lumOff val="5000"/>
                  </a:schemeClr>
                </a:solidFill>
              </a:rPr>
              <a:t>SAFETY</a:t>
            </a:r>
            <a:endParaRPr lang="en-US" b="1" dirty="0">
              <a:solidFill>
                <a:schemeClr val="tx1">
                  <a:lumMod val="95000"/>
                  <a:lumOff val="5000"/>
                </a:schemeClr>
              </a:solidFill>
            </a:endParaRPr>
          </a:p>
        </p:txBody>
      </p:sp>
      <p:sp>
        <p:nvSpPr>
          <p:cNvPr id="12" name="TextBox 11"/>
          <p:cNvSpPr txBox="1"/>
          <p:nvPr/>
        </p:nvSpPr>
        <p:spPr>
          <a:xfrm>
            <a:off x="3569806" y="4719927"/>
            <a:ext cx="2002792" cy="369332"/>
          </a:xfrm>
          <a:prstGeom prst="rect">
            <a:avLst/>
          </a:prstGeom>
          <a:noFill/>
        </p:spPr>
        <p:txBody>
          <a:bodyPr wrap="none" rtlCol="0">
            <a:spAutoFit/>
          </a:bodyPr>
          <a:lstStyle/>
          <a:p>
            <a:pPr algn="ctr"/>
            <a:r>
              <a:rPr lang="en-US" b="1" dirty="0" smtClean="0">
                <a:solidFill>
                  <a:schemeClr val="tx1">
                    <a:lumMod val="95000"/>
                    <a:lumOff val="5000"/>
                  </a:schemeClr>
                </a:solidFill>
              </a:rPr>
              <a:t>PROFESSIONALISM</a:t>
            </a:r>
            <a:endParaRPr lang="en-US" b="1" dirty="0">
              <a:solidFill>
                <a:schemeClr val="tx1">
                  <a:lumMod val="95000"/>
                  <a:lumOff val="5000"/>
                </a:schemeClr>
              </a:solidFill>
            </a:endParaRPr>
          </a:p>
        </p:txBody>
      </p:sp>
    </p:spTree>
    <p:extLst>
      <p:ext uri="{BB962C8B-B14F-4D97-AF65-F5344CB8AC3E}">
        <p14:creationId xmlns:p14="http://schemas.microsoft.com/office/powerpoint/2010/main" val="125148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How to Get Started</a:t>
            </a:r>
            <a:endParaRPr lang="en-US" sz="2000" dirty="0"/>
          </a:p>
        </p:txBody>
      </p:sp>
      <p:sp>
        <p:nvSpPr>
          <p:cNvPr id="6" name="TextBox 5"/>
          <p:cNvSpPr txBox="1"/>
          <p:nvPr/>
        </p:nvSpPr>
        <p:spPr>
          <a:xfrm>
            <a:off x="577515" y="1347537"/>
            <a:ext cx="3561348" cy="2923877"/>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5">
                    <a:lumMod val="50000"/>
                  </a:schemeClr>
                </a:solidFill>
              </a:rPr>
              <a:t>Incident Reports:</a:t>
            </a:r>
          </a:p>
          <a:p>
            <a:pPr marL="285750" indent="-285750">
              <a:buFont typeface="Arial" panose="020B0604020202020204" pitchFamily="34" charset="0"/>
              <a:buChar char="•"/>
            </a:pPr>
            <a:endParaRPr lang="en-US" sz="2000" b="1" dirty="0" smtClean="0">
              <a:solidFill>
                <a:schemeClr val="accent5">
                  <a:lumMod val="50000"/>
                </a:schemeClr>
              </a:solidFill>
            </a:endParaRPr>
          </a:p>
          <a:p>
            <a:pPr marL="742950" lvl="1" indent="-285750">
              <a:buFont typeface="Arial" panose="020B0604020202020204" pitchFamily="34" charset="0"/>
              <a:buChar char="•"/>
            </a:pPr>
            <a:r>
              <a:rPr lang="en-US" dirty="0" smtClean="0"/>
              <a:t>Should be welcome</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en-US" dirty="0" smtClean="0"/>
              <a:t>Valued as a learning opportunity</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en-US" dirty="0" smtClean="0"/>
              <a:t>Should be easy to fill out and readily available</a:t>
            </a:r>
          </a:p>
          <a:p>
            <a:pPr lvl="1"/>
            <a:endParaRPr lang="en-US" dirty="0" smtClean="0"/>
          </a:p>
        </p:txBody>
      </p:sp>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613" y="3200400"/>
            <a:ext cx="4607678" cy="2453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550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SBAR</a:t>
            </a:r>
            <a:endParaRPr lang="en-US" sz="20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145" y="2601310"/>
            <a:ext cx="6748289" cy="159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3189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Oregon</a:t>
            </a:r>
            <a:endParaRPr lang="en-US" sz="2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0558" y="1294397"/>
            <a:ext cx="4895850"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4600" y="6442484"/>
            <a:ext cx="4211053" cy="246221"/>
          </a:xfrm>
          <a:prstGeom prst="rect">
            <a:avLst/>
          </a:prstGeom>
          <a:noFill/>
        </p:spPr>
        <p:txBody>
          <a:bodyPr wrap="square" rtlCol="0">
            <a:spAutoFit/>
          </a:bodyPr>
          <a:lstStyle/>
          <a:p>
            <a:r>
              <a:rPr lang="en-US" sz="1000" dirty="0" smtClean="0"/>
              <a:t>2013 Oregon Patient Safety Commission Annual Summary</a:t>
            </a:r>
            <a:endParaRPr lang="en-US" sz="1000" dirty="0"/>
          </a:p>
        </p:txBody>
      </p:sp>
    </p:spTree>
    <p:extLst>
      <p:ext uri="{BB962C8B-B14F-4D97-AF65-F5344CB8AC3E}">
        <p14:creationId xmlns:p14="http://schemas.microsoft.com/office/powerpoint/2010/main" val="452327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Case Study</a:t>
            </a:r>
            <a:endParaRPr lang="en-US" sz="2000" dirty="0"/>
          </a:p>
        </p:txBody>
      </p:sp>
      <p:sp>
        <p:nvSpPr>
          <p:cNvPr id="3" name="AutoShape 2" descr="Image result for frustrated Nurse"/>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520" y="1877159"/>
            <a:ext cx="4352432" cy="2896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759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How to Get Started</a:t>
            </a:r>
            <a:endParaRPr lang="en-US" sz="2000" dirty="0"/>
          </a:p>
        </p:txBody>
      </p:sp>
      <p:sp>
        <p:nvSpPr>
          <p:cNvPr id="6" name="TextBox 5"/>
          <p:cNvSpPr txBox="1"/>
          <p:nvPr/>
        </p:nvSpPr>
        <p:spPr>
          <a:xfrm>
            <a:off x="794084" y="1624263"/>
            <a:ext cx="3850652" cy="3477875"/>
          </a:xfrm>
          <a:prstGeom prst="rect">
            <a:avLst/>
          </a:prstGeom>
          <a:noFill/>
        </p:spPr>
        <p:txBody>
          <a:bodyPr wrap="square" rtlCol="0">
            <a:spAutoFit/>
          </a:bodyPr>
          <a:lstStyle/>
          <a:p>
            <a:pPr lvl="1"/>
            <a:endParaRPr lang="en-US" dirty="0" smtClean="0"/>
          </a:p>
          <a:p>
            <a:pPr marL="285750" indent="-285750">
              <a:buFont typeface="Arial" panose="020B0604020202020204" pitchFamily="34" charset="0"/>
              <a:buChar char="•"/>
            </a:pPr>
            <a:r>
              <a:rPr lang="en-US" sz="2000" b="1" dirty="0" smtClean="0">
                <a:solidFill>
                  <a:schemeClr val="accent5">
                    <a:lumMod val="50000"/>
                  </a:schemeClr>
                </a:solidFill>
              </a:rPr>
              <a:t>Transparency:</a:t>
            </a:r>
          </a:p>
          <a:p>
            <a:pPr marL="742950" lvl="1" indent="-285750">
              <a:buFont typeface="Arial" panose="020B0604020202020204" pitchFamily="34" charset="0"/>
              <a:buChar char="•"/>
            </a:pPr>
            <a:r>
              <a:rPr lang="en-US" dirty="0" smtClean="0"/>
              <a:t>Move from secrecy to transparency.</a:t>
            </a:r>
          </a:p>
          <a:p>
            <a:pPr marL="742950" lvl="1" indent="-285750">
              <a:buFont typeface="Arial" panose="020B0604020202020204" pitchFamily="34" charset="0"/>
              <a:buChar char="•"/>
            </a:pPr>
            <a:r>
              <a:rPr lang="en-US" dirty="0" smtClean="0"/>
              <a:t>Comfort in bring attention to potential safety concerns.</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b="1" dirty="0" smtClean="0">
                <a:solidFill>
                  <a:schemeClr val="accent5">
                    <a:lumMod val="50000"/>
                  </a:schemeClr>
                </a:solidFill>
              </a:rPr>
              <a:t>Leadership:	</a:t>
            </a:r>
          </a:p>
          <a:p>
            <a:pPr marL="742950" lvl="1" indent="-285750">
              <a:buFont typeface="Arial" panose="020B0604020202020204" pitchFamily="34" charset="0"/>
              <a:buChar char="•"/>
            </a:pPr>
            <a:r>
              <a:rPr lang="en-US" dirty="0" smtClean="0"/>
              <a:t>Top Priority</a:t>
            </a:r>
          </a:p>
          <a:p>
            <a:pPr marL="742950" lvl="1" indent="-285750">
              <a:buFont typeface="Arial" panose="020B0604020202020204" pitchFamily="34" charset="0"/>
              <a:buChar char="•"/>
            </a:pPr>
            <a:r>
              <a:rPr lang="en-US" dirty="0" smtClean="0"/>
              <a:t>Agenda items in meetings</a:t>
            </a:r>
          </a:p>
          <a:p>
            <a:pPr marL="742950" lvl="1" indent="-285750">
              <a:buFont typeface="Arial" panose="020B0604020202020204" pitchFamily="34" charset="0"/>
              <a:buChar char="•"/>
            </a:pPr>
            <a:r>
              <a:rPr lang="en-US" dirty="0" smtClean="0"/>
              <a:t>Present learning sessions and brainstorm on ways to improve</a:t>
            </a:r>
            <a:endParaRPr lang="en-US" dirty="0"/>
          </a:p>
        </p:txBody>
      </p:sp>
      <p:pic>
        <p:nvPicPr>
          <p:cNvPr id="19458"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186363" y="2043118"/>
            <a:ext cx="3189120" cy="318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262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2432" y="541750"/>
            <a:ext cx="5931569" cy="472075"/>
          </a:xfrm>
        </p:spPr>
        <p:txBody>
          <a:bodyPr>
            <a:noAutofit/>
          </a:bodyPr>
          <a:lstStyle/>
          <a:p>
            <a:pPr algn="r"/>
            <a:r>
              <a:rPr lang="en-US" sz="2000" dirty="0"/>
              <a:t>Benefits of Changing to a Safety Culture</a:t>
            </a:r>
          </a:p>
        </p:txBody>
      </p:sp>
      <p:sp>
        <p:nvSpPr>
          <p:cNvPr id="7" name="Rectangle 6"/>
          <p:cNvSpPr/>
          <p:nvPr/>
        </p:nvSpPr>
        <p:spPr>
          <a:xfrm>
            <a:off x="1191125" y="1937085"/>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a:t>
            </a:r>
          </a:p>
        </p:txBody>
      </p:sp>
      <p:sp>
        <p:nvSpPr>
          <p:cNvPr id="12" name="Rectangle 11"/>
          <p:cNvSpPr/>
          <p:nvPr/>
        </p:nvSpPr>
        <p:spPr>
          <a:xfrm>
            <a:off x="3356809" y="1937085"/>
            <a:ext cx="3753854"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Happy Health Work Environment</a:t>
            </a:r>
            <a:endParaRPr lang="en-US" b="1" dirty="0">
              <a:solidFill>
                <a:schemeClr val="accent5">
                  <a:lumMod val="50000"/>
                </a:schemeClr>
              </a:solidFill>
            </a:endParaRPr>
          </a:p>
        </p:txBody>
      </p:sp>
      <p:sp>
        <p:nvSpPr>
          <p:cNvPr id="17" name="Rectangle 16"/>
          <p:cNvSpPr/>
          <p:nvPr/>
        </p:nvSpPr>
        <p:spPr>
          <a:xfrm>
            <a:off x="1223209" y="4188996"/>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3</a:t>
            </a:r>
            <a:endParaRPr lang="en-US" b="1" dirty="0"/>
          </a:p>
        </p:txBody>
      </p:sp>
      <p:sp>
        <p:nvSpPr>
          <p:cNvPr id="18" name="Rectangle 17"/>
          <p:cNvSpPr/>
          <p:nvPr/>
        </p:nvSpPr>
        <p:spPr>
          <a:xfrm>
            <a:off x="1223209" y="307206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a:t>
            </a:r>
            <a:endParaRPr lang="en-US" b="1" dirty="0"/>
          </a:p>
        </p:txBody>
      </p:sp>
      <p:sp>
        <p:nvSpPr>
          <p:cNvPr id="21" name="Rectangle 20"/>
          <p:cNvSpPr/>
          <p:nvPr/>
        </p:nvSpPr>
        <p:spPr>
          <a:xfrm>
            <a:off x="3356809" y="3072064"/>
            <a:ext cx="3753854"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Decrease Staff Turn Over</a:t>
            </a:r>
            <a:endParaRPr lang="en-US" b="1" dirty="0">
              <a:solidFill>
                <a:schemeClr val="accent5">
                  <a:lumMod val="50000"/>
                </a:schemeClr>
              </a:solidFill>
            </a:endParaRPr>
          </a:p>
        </p:txBody>
      </p:sp>
      <p:sp>
        <p:nvSpPr>
          <p:cNvPr id="22" name="Rectangle 21"/>
          <p:cNvSpPr/>
          <p:nvPr/>
        </p:nvSpPr>
        <p:spPr>
          <a:xfrm>
            <a:off x="3356809" y="4188996"/>
            <a:ext cx="3753854"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Decrease New Hire Costs</a:t>
            </a:r>
            <a:endParaRPr lang="en-US" b="1" dirty="0">
              <a:solidFill>
                <a:schemeClr val="accent5">
                  <a:lumMod val="50000"/>
                </a:schemeClr>
              </a:solidFill>
            </a:endParaRPr>
          </a:p>
        </p:txBody>
      </p:sp>
      <p:sp>
        <p:nvSpPr>
          <p:cNvPr id="9" name="Rectangle 8"/>
          <p:cNvSpPr/>
          <p:nvPr/>
        </p:nvSpPr>
        <p:spPr>
          <a:xfrm>
            <a:off x="1223209" y="5171575"/>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4</a:t>
            </a:r>
          </a:p>
        </p:txBody>
      </p:sp>
      <p:sp>
        <p:nvSpPr>
          <p:cNvPr id="10" name="Rectangle 9"/>
          <p:cNvSpPr/>
          <p:nvPr/>
        </p:nvSpPr>
        <p:spPr>
          <a:xfrm>
            <a:off x="3356809" y="5171575"/>
            <a:ext cx="3753854"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Employees Support Organization</a:t>
            </a:r>
            <a:endParaRPr lang="en-US" b="1" dirty="0">
              <a:solidFill>
                <a:schemeClr val="accent5">
                  <a:lumMod val="50000"/>
                </a:schemeClr>
              </a:solidFill>
            </a:endParaRPr>
          </a:p>
        </p:txBody>
      </p:sp>
    </p:spTree>
    <p:extLst>
      <p:ext uri="{BB962C8B-B14F-4D97-AF65-F5344CB8AC3E}">
        <p14:creationId xmlns:p14="http://schemas.microsoft.com/office/powerpoint/2010/main" val="3754417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How to Get Started</a:t>
            </a:r>
            <a:endParaRPr lang="en-US" sz="2000" dirty="0"/>
          </a:p>
        </p:txBody>
      </p:sp>
      <p:pic>
        <p:nvPicPr>
          <p:cNvPr id="6147"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806615" y="2951922"/>
            <a:ext cx="3872413" cy="2576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94084" y="1467853"/>
            <a:ext cx="3850652" cy="2092881"/>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5">
                    <a:lumMod val="50000"/>
                  </a:schemeClr>
                </a:solidFill>
              </a:rPr>
              <a:t>Survey</a:t>
            </a:r>
            <a:r>
              <a:rPr lang="en-US" dirty="0" smtClean="0"/>
              <a:t> your staff to get current perception of safety culture</a:t>
            </a:r>
          </a:p>
          <a:p>
            <a:pPr marL="742950" lvl="1" indent="-285750">
              <a:buFont typeface="Arial" panose="020B0604020202020204" pitchFamily="34" charset="0"/>
              <a:buChar char="•"/>
            </a:pPr>
            <a:r>
              <a:rPr lang="en-US" dirty="0" smtClean="0"/>
              <a:t>Expect discrepancies between leadership and staff</a:t>
            </a:r>
          </a:p>
          <a:p>
            <a:pPr lvl="1"/>
            <a:endParaRPr lang="en-US" dirty="0" smtClean="0"/>
          </a:p>
          <a:p>
            <a:pPr marL="285750" indent="-285750">
              <a:buFont typeface="Arial" panose="020B0604020202020204" pitchFamily="34" charset="0"/>
              <a:buChar char="•"/>
            </a:pPr>
            <a:r>
              <a:rPr lang="en-US" sz="2000" b="1" dirty="0" smtClean="0">
                <a:solidFill>
                  <a:schemeClr val="accent5">
                    <a:lumMod val="50000"/>
                  </a:schemeClr>
                </a:solidFill>
              </a:rPr>
              <a:t>Identify </a:t>
            </a:r>
            <a:r>
              <a:rPr lang="en-US" dirty="0" smtClean="0"/>
              <a:t>trends or any areas that need to be addressed</a:t>
            </a:r>
            <a:endParaRPr lang="en-US" dirty="0"/>
          </a:p>
        </p:txBody>
      </p:sp>
    </p:spTree>
    <p:extLst>
      <p:ext uri="{BB962C8B-B14F-4D97-AF65-F5344CB8AC3E}">
        <p14:creationId xmlns:p14="http://schemas.microsoft.com/office/powerpoint/2010/main" val="3639459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How to Get Started</a:t>
            </a:r>
            <a:endParaRPr lang="en-US" sz="2000" dirty="0"/>
          </a:p>
        </p:txBody>
      </p:sp>
      <p:sp>
        <p:nvSpPr>
          <p:cNvPr id="6" name="TextBox 5"/>
          <p:cNvSpPr txBox="1"/>
          <p:nvPr/>
        </p:nvSpPr>
        <p:spPr>
          <a:xfrm>
            <a:off x="5005137" y="2546386"/>
            <a:ext cx="3850652" cy="3570208"/>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5">
                    <a:lumMod val="50000"/>
                  </a:schemeClr>
                </a:solidFill>
              </a:rPr>
              <a:t>Implement</a:t>
            </a:r>
            <a:r>
              <a:rPr lang="en-US" dirty="0"/>
              <a:t> </a:t>
            </a:r>
            <a:r>
              <a:rPr lang="en-US" dirty="0" smtClean="0"/>
              <a:t>changes ensuring that staff is communicated to.</a:t>
            </a:r>
          </a:p>
          <a:p>
            <a:pPr marL="742950" lvl="1" indent="-285750">
              <a:buFont typeface="Arial" panose="020B0604020202020204" pitchFamily="34" charset="0"/>
              <a:buChar char="•"/>
            </a:pPr>
            <a:r>
              <a:rPr lang="en-US" dirty="0" smtClean="0"/>
              <a:t>Also helpful to get staff involvement.</a:t>
            </a:r>
          </a:p>
          <a:p>
            <a:pPr lvl="1"/>
            <a:endParaRPr lang="en-US" dirty="0" smtClean="0"/>
          </a:p>
          <a:p>
            <a:pPr marL="285750" indent="-285750">
              <a:buFont typeface="Arial" panose="020B0604020202020204" pitchFamily="34" charset="0"/>
              <a:buChar char="•"/>
            </a:pPr>
            <a:r>
              <a:rPr lang="en-US" sz="2000" b="1" dirty="0" smtClean="0">
                <a:solidFill>
                  <a:schemeClr val="accent5">
                    <a:lumMod val="50000"/>
                  </a:schemeClr>
                </a:solidFill>
              </a:rPr>
              <a:t>Revise </a:t>
            </a:r>
            <a:r>
              <a:rPr lang="en-US" dirty="0" smtClean="0"/>
              <a:t>policies and processes</a:t>
            </a:r>
          </a:p>
          <a:p>
            <a:pPr marL="742950" lvl="1" indent="-285750">
              <a:buFont typeface="Arial" panose="020B0604020202020204" pitchFamily="34" charset="0"/>
              <a:buChar char="•"/>
            </a:pPr>
            <a:r>
              <a:rPr lang="en-US" dirty="0" smtClean="0"/>
              <a:t>Communicate to staff the goal and vision of the changes</a:t>
            </a:r>
          </a:p>
          <a:p>
            <a:pPr lvl="1"/>
            <a:endParaRPr lang="en-US" dirty="0" smtClean="0"/>
          </a:p>
          <a:p>
            <a:pPr marL="285750" indent="-285750">
              <a:buFont typeface="Arial" panose="020B0604020202020204" pitchFamily="34" charset="0"/>
              <a:buChar char="•"/>
            </a:pPr>
            <a:r>
              <a:rPr lang="en-US" sz="2000" b="1" dirty="0" smtClean="0">
                <a:solidFill>
                  <a:schemeClr val="accent5">
                    <a:lumMod val="50000"/>
                  </a:schemeClr>
                </a:solidFill>
              </a:rPr>
              <a:t>Train </a:t>
            </a:r>
            <a:r>
              <a:rPr lang="en-US" dirty="0" smtClean="0"/>
              <a:t>and educate staff on new policies and processes including clear expectations</a:t>
            </a:r>
            <a:endParaRPr lang="en-US" sz="1600" dirty="0"/>
          </a:p>
        </p:txBody>
      </p:sp>
      <p:pic>
        <p:nvPicPr>
          <p:cNvPr id="13314" name="Picture 2" descr="Image result for impl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63" y="1371600"/>
            <a:ext cx="4368694" cy="2326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291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How to Get Started</a:t>
            </a:r>
            <a:endParaRPr lang="en-US" sz="2000" dirty="0"/>
          </a:p>
        </p:txBody>
      </p:sp>
      <p:sp>
        <p:nvSpPr>
          <p:cNvPr id="6" name="TextBox 5"/>
          <p:cNvSpPr txBox="1"/>
          <p:nvPr/>
        </p:nvSpPr>
        <p:spPr>
          <a:xfrm>
            <a:off x="794084" y="1467853"/>
            <a:ext cx="3850652" cy="1538883"/>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solidFill>
                  <a:schemeClr val="accent5">
                    <a:lumMod val="50000"/>
                  </a:schemeClr>
                </a:solidFill>
              </a:rPr>
              <a:t>Encourage</a:t>
            </a:r>
            <a:r>
              <a:rPr lang="en-US" dirty="0" smtClean="0"/>
              <a:t> Question</a:t>
            </a:r>
          </a:p>
          <a:p>
            <a:pPr lvl="1"/>
            <a:endParaRPr lang="en-US" dirty="0" smtClean="0"/>
          </a:p>
          <a:p>
            <a:pPr marL="285750" indent="-285750">
              <a:buFont typeface="Arial" panose="020B0604020202020204" pitchFamily="34" charset="0"/>
              <a:buChar char="•"/>
            </a:pPr>
            <a:r>
              <a:rPr lang="en-US" sz="2000" b="1" dirty="0" smtClean="0">
                <a:solidFill>
                  <a:schemeClr val="accent5">
                    <a:lumMod val="50000"/>
                  </a:schemeClr>
                </a:solidFill>
              </a:rPr>
              <a:t>Commit </a:t>
            </a:r>
            <a:r>
              <a:rPr lang="en-US" dirty="0" smtClean="0"/>
              <a:t>to understanding why medication errors happen.  Looking at systems before a person.</a:t>
            </a:r>
            <a:endParaRPr lang="en-US" dirty="0"/>
          </a:p>
        </p:txBody>
      </p:sp>
      <p:pic>
        <p:nvPicPr>
          <p:cNvPr id="1433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0042" y="3006736"/>
            <a:ext cx="4123905" cy="283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985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2432" y="541750"/>
            <a:ext cx="5931569" cy="472075"/>
          </a:xfrm>
        </p:spPr>
        <p:txBody>
          <a:bodyPr>
            <a:noAutofit/>
          </a:bodyPr>
          <a:lstStyle/>
          <a:p>
            <a:pPr algn="r"/>
            <a:r>
              <a:rPr lang="en-US" sz="2000" dirty="0" smtClean="0"/>
              <a:t>Risk Management </a:t>
            </a:r>
            <a:endParaRPr lang="en-US" sz="2000" dirty="0"/>
          </a:p>
        </p:txBody>
      </p:sp>
      <p:sp>
        <p:nvSpPr>
          <p:cNvPr id="7" name="Rectangle 6"/>
          <p:cNvSpPr/>
          <p:nvPr/>
        </p:nvSpPr>
        <p:spPr>
          <a:xfrm>
            <a:off x="1191125" y="1937085"/>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a:t>
            </a:r>
          </a:p>
        </p:txBody>
      </p:sp>
      <p:sp>
        <p:nvSpPr>
          <p:cNvPr id="12" name="Rectangle 11"/>
          <p:cNvSpPr/>
          <p:nvPr/>
        </p:nvSpPr>
        <p:spPr>
          <a:xfrm>
            <a:off x="3356809" y="1937085"/>
            <a:ext cx="3753854"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Humans </a:t>
            </a:r>
            <a:r>
              <a:rPr lang="en-US" b="1" dirty="0">
                <a:solidFill>
                  <a:schemeClr val="accent5">
                    <a:lumMod val="50000"/>
                  </a:schemeClr>
                </a:solidFill>
              </a:rPr>
              <a:t>W</a:t>
            </a:r>
            <a:r>
              <a:rPr lang="en-US" b="1" dirty="0" smtClean="0">
                <a:solidFill>
                  <a:schemeClr val="accent5">
                    <a:lumMod val="50000"/>
                  </a:schemeClr>
                </a:solidFill>
              </a:rPr>
              <a:t>ill </a:t>
            </a:r>
            <a:r>
              <a:rPr lang="en-US" b="1" dirty="0">
                <a:solidFill>
                  <a:schemeClr val="accent5">
                    <a:lumMod val="50000"/>
                  </a:schemeClr>
                </a:solidFill>
              </a:rPr>
              <a:t>M</a:t>
            </a:r>
            <a:r>
              <a:rPr lang="en-US" b="1" dirty="0" smtClean="0">
                <a:solidFill>
                  <a:schemeClr val="accent5">
                    <a:lumMod val="50000"/>
                  </a:schemeClr>
                </a:solidFill>
              </a:rPr>
              <a:t>ake Mistakes</a:t>
            </a:r>
            <a:endParaRPr lang="en-US" b="1" dirty="0">
              <a:solidFill>
                <a:schemeClr val="accent5">
                  <a:lumMod val="50000"/>
                </a:schemeClr>
              </a:solidFill>
            </a:endParaRPr>
          </a:p>
        </p:txBody>
      </p:sp>
      <p:sp>
        <p:nvSpPr>
          <p:cNvPr id="17" name="Rectangle 16"/>
          <p:cNvSpPr/>
          <p:nvPr/>
        </p:nvSpPr>
        <p:spPr>
          <a:xfrm>
            <a:off x="1223209" y="4188996"/>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3</a:t>
            </a:r>
            <a:endParaRPr lang="en-US" b="1" dirty="0"/>
          </a:p>
        </p:txBody>
      </p:sp>
      <p:sp>
        <p:nvSpPr>
          <p:cNvPr id="18" name="Rectangle 17"/>
          <p:cNvSpPr/>
          <p:nvPr/>
        </p:nvSpPr>
        <p:spPr>
          <a:xfrm>
            <a:off x="1223209" y="307206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a:t>
            </a:r>
            <a:endParaRPr lang="en-US" b="1" dirty="0"/>
          </a:p>
        </p:txBody>
      </p:sp>
      <p:sp>
        <p:nvSpPr>
          <p:cNvPr id="21" name="Rectangle 20"/>
          <p:cNvSpPr/>
          <p:nvPr/>
        </p:nvSpPr>
        <p:spPr>
          <a:xfrm>
            <a:off x="3356809" y="3072064"/>
            <a:ext cx="3753854"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To Drift is Human</a:t>
            </a:r>
            <a:endParaRPr lang="en-US" b="1" dirty="0">
              <a:solidFill>
                <a:schemeClr val="accent5">
                  <a:lumMod val="50000"/>
                </a:schemeClr>
              </a:solidFill>
            </a:endParaRPr>
          </a:p>
        </p:txBody>
      </p:sp>
      <p:sp>
        <p:nvSpPr>
          <p:cNvPr id="22" name="Rectangle 21"/>
          <p:cNvSpPr/>
          <p:nvPr/>
        </p:nvSpPr>
        <p:spPr>
          <a:xfrm>
            <a:off x="3356809" y="4188996"/>
            <a:ext cx="3753854"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Risk is Everywhere</a:t>
            </a:r>
            <a:endParaRPr lang="en-US" b="1" dirty="0">
              <a:solidFill>
                <a:schemeClr val="accent5">
                  <a:lumMod val="50000"/>
                </a:schemeClr>
              </a:solidFill>
            </a:endParaRPr>
          </a:p>
        </p:txBody>
      </p:sp>
    </p:spTree>
    <p:extLst>
      <p:ext uri="{BB962C8B-B14F-4D97-AF65-F5344CB8AC3E}">
        <p14:creationId xmlns:p14="http://schemas.microsoft.com/office/powerpoint/2010/main" val="1128348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 Concept 1 –Humans Will Make Mistakes</a:t>
            </a:r>
            <a:endParaRPr lang="en-US" sz="2000" dirty="0"/>
          </a:p>
        </p:txBody>
      </p:sp>
      <p:pic>
        <p:nvPicPr>
          <p:cNvPr id="4"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536440" y="1672389"/>
            <a:ext cx="4604553" cy="3448970"/>
          </a:xfrm>
          <a:prstGeom prst="rect">
            <a:avLst/>
          </a:prstGeom>
        </p:spPr>
      </p:pic>
    </p:spTree>
    <p:extLst>
      <p:ext uri="{BB962C8B-B14F-4D97-AF65-F5344CB8AC3E}">
        <p14:creationId xmlns:p14="http://schemas.microsoft.com/office/powerpoint/2010/main" val="3403264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 Concept 2 -To Drift is Human</a:t>
            </a:r>
            <a:endParaRPr lang="en-US" sz="2000" dirty="0"/>
          </a:p>
        </p:txBody>
      </p:sp>
      <p:pic>
        <p:nvPicPr>
          <p:cNvPr id="4" name="Content Placeholder 3"/>
          <p:cNvPicPr>
            <a:picLocks noGrp="1" noChangeAspect="1"/>
          </p:cNvPicPr>
          <p:nvPr>
            <p:ph idx="1"/>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38863" y="2574758"/>
            <a:ext cx="2596439" cy="173095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2809" y="1719724"/>
            <a:ext cx="2083854" cy="2645106"/>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5943600" y="2540780"/>
            <a:ext cx="2454442" cy="1824049"/>
          </a:xfrm>
          <a:prstGeom prst="rect">
            <a:avLst/>
          </a:prstGeom>
        </p:spPr>
      </p:pic>
    </p:spTree>
    <p:extLst>
      <p:ext uri="{BB962C8B-B14F-4D97-AF65-F5344CB8AC3E}">
        <p14:creationId xmlns:p14="http://schemas.microsoft.com/office/powerpoint/2010/main" val="2270673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Concept 3 - Risk is Everywhere</a:t>
            </a:r>
            <a:endParaRPr lang="en-US" sz="2000" dirty="0"/>
          </a:p>
        </p:txBody>
      </p:sp>
      <p:pic>
        <p:nvPicPr>
          <p:cNvPr id="4098" name="Picture 2" descr="Image result for in the middle"/>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59979" y="2009275"/>
            <a:ext cx="5169513" cy="3170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0747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Behavior Types</a:t>
            </a:r>
            <a:endParaRPr lang="en-US" sz="2000" dirty="0"/>
          </a:p>
        </p:txBody>
      </p:sp>
      <p:sp>
        <p:nvSpPr>
          <p:cNvPr id="7" name="Rectangle 6"/>
          <p:cNvSpPr/>
          <p:nvPr/>
        </p:nvSpPr>
        <p:spPr>
          <a:xfrm>
            <a:off x="709863" y="1431759"/>
            <a:ext cx="2093495" cy="9264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Human Error</a:t>
            </a:r>
            <a:endParaRPr lang="en-US" b="1" dirty="0"/>
          </a:p>
        </p:txBody>
      </p:sp>
      <p:sp>
        <p:nvSpPr>
          <p:cNvPr id="8" name="Rectangle 7"/>
          <p:cNvSpPr/>
          <p:nvPr/>
        </p:nvSpPr>
        <p:spPr>
          <a:xfrm>
            <a:off x="3483141" y="1431759"/>
            <a:ext cx="2099512" cy="9264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At-Risk Behavior</a:t>
            </a:r>
            <a:endParaRPr lang="en-US" b="1" dirty="0"/>
          </a:p>
        </p:txBody>
      </p:sp>
      <p:sp>
        <p:nvSpPr>
          <p:cNvPr id="10" name="Rectangle 9"/>
          <p:cNvSpPr/>
          <p:nvPr/>
        </p:nvSpPr>
        <p:spPr>
          <a:xfrm>
            <a:off x="6127531" y="1431759"/>
            <a:ext cx="2181727" cy="92643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Reckless Behavior</a:t>
            </a:r>
            <a:endParaRPr lang="en-US" b="1" dirty="0"/>
          </a:p>
        </p:txBody>
      </p:sp>
      <p:sp>
        <p:nvSpPr>
          <p:cNvPr id="12" name="Rectangle 11"/>
          <p:cNvSpPr/>
          <p:nvPr/>
        </p:nvSpPr>
        <p:spPr>
          <a:xfrm>
            <a:off x="709863" y="2606844"/>
            <a:ext cx="2093495" cy="2280466"/>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b="1" dirty="0" smtClean="0"/>
              <a:t>Slip </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Lapse</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Mistake</a:t>
            </a:r>
            <a:endParaRPr lang="en-US" b="1" dirty="0"/>
          </a:p>
        </p:txBody>
      </p:sp>
      <p:sp>
        <p:nvSpPr>
          <p:cNvPr id="13" name="Rectangle 12"/>
          <p:cNvSpPr/>
          <p:nvPr/>
        </p:nvSpPr>
        <p:spPr>
          <a:xfrm>
            <a:off x="3489158" y="2606844"/>
            <a:ext cx="2093495" cy="2280466"/>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b="1" dirty="0" smtClean="0"/>
              <a:t>Behavioral Choice</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Risk out Weighs Benefit</a:t>
            </a:r>
            <a:endParaRPr lang="en-US" b="1" dirty="0"/>
          </a:p>
          <a:p>
            <a:endParaRPr lang="en-US" b="1" dirty="0"/>
          </a:p>
        </p:txBody>
      </p:sp>
      <p:sp>
        <p:nvSpPr>
          <p:cNvPr id="14" name="Rectangle 13"/>
          <p:cNvSpPr/>
          <p:nvPr/>
        </p:nvSpPr>
        <p:spPr>
          <a:xfrm>
            <a:off x="6184231" y="2606845"/>
            <a:ext cx="2093495" cy="2280465"/>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b="1" dirty="0" smtClean="0"/>
              <a:t>Conscious Behavior</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Unjustifiable Risk</a:t>
            </a:r>
            <a:endParaRPr lang="en-US" b="1" dirty="0"/>
          </a:p>
        </p:txBody>
      </p:sp>
      <p:sp>
        <p:nvSpPr>
          <p:cNvPr id="9" name="Rectangle 8"/>
          <p:cNvSpPr/>
          <p:nvPr/>
        </p:nvSpPr>
        <p:spPr>
          <a:xfrm>
            <a:off x="709862" y="5099869"/>
            <a:ext cx="2093495" cy="9264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Console</a:t>
            </a:r>
            <a:r>
              <a:rPr lang="en-US" b="1" dirty="0" smtClean="0"/>
              <a:t> </a:t>
            </a:r>
          </a:p>
          <a:p>
            <a:pPr algn="ctr"/>
            <a:r>
              <a:rPr lang="en-US" b="1" dirty="0" smtClean="0"/>
              <a:t>Learn</a:t>
            </a:r>
            <a:endParaRPr lang="en-US" b="1" dirty="0"/>
          </a:p>
        </p:txBody>
      </p:sp>
      <p:sp>
        <p:nvSpPr>
          <p:cNvPr id="11" name="Rectangle 10"/>
          <p:cNvSpPr/>
          <p:nvPr/>
        </p:nvSpPr>
        <p:spPr>
          <a:xfrm>
            <a:off x="3483141" y="5099869"/>
            <a:ext cx="2093495" cy="9264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Coach</a:t>
            </a:r>
            <a:endParaRPr lang="en-US" b="1" dirty="0"/>
          </a:p>
          <a:p>
            <a:pPr algn="ctr"/>
            <a:r>
              <a:rPr lang="en-US" b="1" dirty="0" smtClean="0"/>
              <a:t>Learn</a:t>
            </a:r>
            <a:endParaRPr lang="en-US" b="1" dirty="0"/>
          </a:p>
        </p:txBody>
      </p:sp>
      <p:sp>
        <p:nvSpPr>
          <p:cNvPr id="15" name="Rectangle 14"/>
          <p:cNvSpPr/>
          <p:nvPr/>
        </p:nvSpPr>
        <p:spPr>
          <a:xfrm>
            <a:off x="6187688" y="5099869"/>
            <a:ext cx="2093495" cy="92643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Punish</a:t>
            </a:r>
            <a:r>
              <a:rPr lang="en-US" b="1" dirty="0" smtClean="0"/>
              <a:t> </a:t>
            </a:r>
          </a:p>
          <a:p>
            <a:pPr algn="ctr"/>
            <a:r>
              <a:rPr lang="en-US" b="1" dirty="0" smtClean="0"/>
              <a:t>Learn</a:t>
            </a:r>
            <a:endParaRPr lang="en-US" b="1" dirty="0"/>
          </a:p>
        </p:txBody>
      </p:sp>
      <p:cxnSp>
        <p:nvCxnSpPr>
          <p:cNvPr id="4" name="Straight Connector 3"/>
          <p:cNvCxnSpPr/>
          <p:nvPr/>
        </p:nvCxnSpPr>
        <p:spPr>
          <a:xfrm>
            <a:off x="5833241" y="1431759"/>
            <a:ext cx="15766" cy="4594541"/>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9714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Statistics</a:t>
            </a:r>
            <a:endParaRPr lang="en-US" sz="2000" dirty="0"/>
          </a:p>
        </p:txBody>
      </p:sp>
      <p:pic>
        <p:nvPicPr>
          <p:cNvPr id="5" name="Picture 2" descr="medication bubl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932264" y="1716504"/>
            <a:ext cx="3424944" cy="34679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14275" y="6272463"/>
            <a:ext cx="3673642" cy="307777"/>
          </a:xfrm>
          <a:prstGeom prst="rect">
            <a:avLst/>
          </a:prstGeom>
          <a:noFill/>
        </p:spPr>
        <p:txBody>
          <a:bodyPr wrap="square" rtlCol="0">
            <a:spAutoFit/>
          </a:bodyPr>
          <a:lstStyle/>
          <a:p>
            <a:r>
              <a:rPr lang="en-US" sz="1400" dirty="0" smtClean="0"/>
              <a:t>The Institute of Medicine (2008)</a:t>
            </a:r>
            <a:endParaRPr lang="en-US" dirty="0"/>
          </a:p>
        </p:txBody>
      </p:sp>
    </p:spTree>
    <p:extLst>
      <p:ext uri="{BB962C8B-B14F-4D97-AF65-F5344CB8AC3E}">
        <p14:creationId xmlns:p14="http://schemas.microsoft.com/office/powerpoint/2010/main" val="9721531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Second Victim</a:t>
            </a:r>
            <a:endParaRPr lang="en-US" sz="20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798" y="1357312"/>
            <a:ext cx="4918240" cy="4712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9682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2432" y="541750"/>
            <a:ext cx="5931569" cy="472075"/>
          </a:xfrm>
        </p:spPr>
        <p:txBody>
          <a:bodyPr>
            <a:noAutofit/>
          </a:bodyPr>
          <a:lstStyle/>
          <a:p>
            <a:pPr algn="r"/>
            <a:r>
              <a:rPr lang="en-US" sz="2000" dirty="0" smtClean="0"/>
              <a:t>5 Rights of Second Victim</a:t>
            </a:r>
            <a:endParaRPr lang="en-US" sz="2000" dirty="0"/>
          </a:p>
        </p:txBody>
      </p:sp>
      <p:sp>
        <p:nvSpPr>
          <p:cNvPr id="7" name="Rectangle 6"/>
          <p:cNvSpPr/>
          <p:nvPr/>
        </p:nvSpPr>
        <p:spPr>
          <a:xfrm>
            <a:off x="1223209" y="2110506"/>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R</a:t>
            </a:r>
          </a:p>
        </p:txBody>
      </p:sp>
      <p:sp>
        <p:nvSpPr>
          <p:cNvPr id="12" name="Rectangle 11"/>
          <p:cNvSpPr/>
          <p:nvPr/>
        </p:nvSpPr>
        <p:spPr>
          <a:xfrm>
            <a:off x="3212431" y="1130143"/>
            <a:ext cx="4654562"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chemeClr val="accent5">
                    <a:lumMod val="50000"/>
                  </a:schemeClr>
                </a:solidFill>
              </a:rPr>
              <a:t>Treatment -They did not intestinally harm</a:t>
            </a:r>
            <a:endParaRPr lang="en-US" b="1" dirty="0">
              <a:solidFill>
                <a:schemeClr val="accent5">
                  <a:lumMod val="50000"/>
                </a:schemeClr>
              </a:solidFill>
            </a:endParaRPr>
          </a:p>
        </p:txBody>
      </p:sp>
      <p:sp>
        <p:nvSpPr>
          <p:cNvPr id="17" name="Rectangle 16"/>
          <p:cNvSpPr/>
          <p:nvPr/>
        </p:nvSpPr>
        <p:spPr>
          <a:xfrm>
            <a:off x="1223209" y="4062458"/>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S</a:t>
            </a:r>
            <a:endParaRPr lang="en-US" b="1" dirty="0">
              <a:solidFill>
                <a:srgbClr val="FF0000"/>
              </a:solidFill>
            </a:endParaRPr>
          </a:p>
        </p:txBody>
      </p:sp>
      <p:sp>
        <p:nvSpPr>
          <p:cNvPr id="18" name="Rectangle 17"/>
          <p:cNvSpPr/>
          <p:nvPr/>
        </p:nvSpPr>
        <p:spPr>
          <a:xfrm>
            <a:off x="1223209" y="307206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U</a:t>
            </a:r>
            <a:endParaRPr lang="en-US" b="1" dirty="0">
              <a:solidFill>
                <a:srgbClr val="FF0000"/>
              </a:solidFill>
            </a:endParaRPr>
          </a:p>
        </p:txBody>
      </p:sp>
      <p:sp>
        <p:nvSpPr>
          <p:cNvPr id="21" name="Rectangle 20"/>
          <p:cNvSpPr/>
          <p:nvPr/>
        </p:nvSpPr>
        <p:spPr>
          <a:xfrm>
            <a:off x="3212431" y="2110506"/>
            <a:ext cx="4654562"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chemeClr val="accent5">
                    <a:lumMod val="50000"/>
                  </a:schemeClr>
                </a:solidFill>
              </a:rPr>
              <a:t>Respect – Don’t Blame</a:t>
            </a:r>
            <a:endParaRPr lang="en-US" b="1" dirty="0">
              <a:solidFill>
                <a:schemeClr val="accent5">
                  <a:lumMod val="50000"/>
                </a:schemeClr>
              </a:solidFill>
            </a:endParaRPr>
          </a:p>
        </p:txBody>
      </p:sp>
      <p:sp>
        <p:nvSpPr>
          <p:cNvPr id="22" name="Rectangle 21"/>
          <p:cNvSpPr/>
          <p:nvPr/>
        </p:nvSpPr>
        <p:spPr>
          <a:xfrm>
            <a:off x="3212431" y="3072064"/>
            <a:ext cx="4654562"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chemeClr val="accent5">
                    <a:lumMod val="50000"/>
                  </a:schemeClr>
                </a:solidFill>
              </a:rPr>
              <a:t>Understanding and Compassion  - help grieve</a:t>
            </a:r>
            <a:endParaRPr lang="en-US" b="1" dirty="0">
              <a:solidFill>
                <a:schemeClr val="accent5">
                  <a:lumMod val="50000"/>
                </a:schemeClr>
              </a:solidFill>
            </a:endParaRPr>
          </a:p>
        </p:txBody>
      </p:sp>
      <p:sp>
        <p:nvSpPr>
          <p:cNvPr id="9" name="Rectangle 8"/>
          <p:cNvSpPr/>
          <p:nvPr/>
        </p:nvSpPr>
        <p:spPr>
          <a:xfrm>
            <a:off x="1223209" y="1180687"/>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T</a:t>
            </a:r>
          </a:p>
        </p:txBody>
      </p:sp>
      <p:sp>
        <p:nvSpPr>
          <p:cNvPr id="10" name="Rectangle 9"/>
          <p:cNvSpPr/>
          <p:nvPr/>
        </p:nvSpPr>
        <p:spPr>
          <a:xfrm>
            <a:off x="1223209" y="498819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0000"/>
                </a:solidFill>
              </a:rPr>
              <a:t>T</a:t>
            </a:r>
            <a:endParaRPr lang="en-US" b="1" dirty="0">
              <a:solidFill>
                <a:srgbClr val="FF0000"/>
              </a:solidFill>
            </a:endParaRPr>
          </a:p>
        </p:txBody>
      </p:sp>
      <p:sp>
        <p:nvSpPr>
          <p:cNvPr id="13" name="Rectangle 12"/>
          <p:cNvSpPr/>
          <p:nvPr/>
        </p:nvSpPr>
        <p:spPr>
          <a:xfrm>
            <a:off x="3212431" y="4062458"/>
            <a:ext cx="4654562"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chemeClr val="accent5">
                    <a:lumMod val="50000"/>
                  </a:schemeClr>
                </a:solidFill>
              </a:rPr>
              <a:t>Supportive Care</a:t>
            </a:r>
            <a:endParaRPr lang="en-US" b="1" dirty="0">
              <a:solidFill>
                <a:schemeClr val="accent5">
                  <a:lumMod val="50000"/>
                </a:schemeClr>
              </a:solidFill>
            </a:endParaRPr>
          </a:p>
        </p:txBody>
      </p:sp>
      <p:sp>
        <p:nvSpPr>
          <p:cNvPr id="14" name="Rectangle 13"/>
          <p:cNvSpPr/>
          <p:nvPr/>
        </p:nvSpPr>
        <p:spPr>
          <a:xfrm>
            <a:off x="3212431" y="4988194"/>
            <a:ext cx="4654562"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smtClean="0">
                <a:solidFill>
                  <a:schemeClr val="accent5">
                    <a:lumMod val="50000"/>
                  </a:schemeClr>
                </a:solidFill>
              </a:rPr>
              <a:t>Transparency Opportunity to Contribute</a:t>
            </a:r>
            <a:endParaRPr lang="en-US" b="1" dirty="0">
              <a:solidFill>
                <a:schemeClr val="accent5">
                  <a:lumMod val="50000"/>
                </a:schemeClr>
              </a:solidFill>
            </a:endParaRPr>
          </a:p>
        </p:txBody>
      </p:sp>
      <p:sp>
        <p:nvSpPr>
          <p:cNvPr id="3" name="TextBox 2"/>
          <p:cNvSpPr txBox="1"/>
          <p:nvPr/>
        </p:nvSpPr>
        <p:spPr>
          <a:xfrm>
            <a:off x="1957136" y="6132786"/>
            <a:ext cx="5641841" cy="892552"/>
          </a:xfrm>
          <a:prstGeom prst="rect">
            <a:avLst/>
          </a:prstGeom>
          <a:noFill/>
        </p:spPr>
        <p:txBody>
          <a:bodyPr wrap="square" rtlCol="0">
            <a:spAutoFit/>
          </a:bodyPr>
          <a:lstStyle/>
          <a:p>
            <a:r>
              <a:rPr lang="en-US" sz="1600" b="1" dirty="0"/>
              <a:t>Too many abandon the "second victims" of medical errors</a:t>
            </a:r>
          </a:p>
          <a:p>
            <a:r>
              <a:rPr lang="en-US" sz="1600" i="1" dirty="0"/>
              <a:t>From the July 14, 2011 issue</a:t>
            </a:r>
            <a:endParaRPr lang="en-US" sz="1600" dirty="0"/>
          </a:p>
          <a:p>
            <a:endParaRPr lang="en-US" dirty="0"/>
          </a:p>
        </p:txBody>
      </p:sp>
    </p:spTree>
    <p:extLst>
      <p:ext uri="{BB962C8B-B14F-4D97-AF65-F5344CB8AC3E}">
        <p14:creationId xmlns:p14="http://schemas.microsoft.com/office/powerpoint/2010/main" val="489618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Active vs. Latent Failure</a:t>
            </a:r>
            <a:endParaRPr lang="en-US" sz="2000" dirty="0"/>
          </a:p>
        </p:txBody>
      </p:sp>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607" y="1464943"/>
            <a:ext cx="6923171" cy="441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981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Who Do We Want on Our Team</a:t>
            </a:r>
            <a:endParaRPr lang="en-US" sz="2000" dirty="0"/>
          </a:p>
        </p:txBody>
      </p:sp>
      <p:sp>
        <p:nvSpPr>
          <p:cNvPr id="6" name="TextBox 5"/>
          <p:cNvSpPr txBox="1"/>
          <p:nvPr/>
        </p:nvSpPr>
        <p:spPr>
          <a:xfrm>
            <a:off x="533946" y="4512768"/>
            <a:ext cx="8221579" cy="461665"/>
          </a:xfrm>
          <a:prstGeom prst="rect">
            <a:avLst/>
          </a:prstGeom>
          <a:noFill/>
        </p:spPr>
        <p:txBody>
          <a:bodyPr wrap="square" rtlCol="0">
            <a:spAutoFit/>
          </a:bodyPr>
          <a:lstStyle/>
          <a:p>
            <a:pPr algn="ctr"/>
            <a:r>
              <a:rPr lang="en-US" sz="2400" b="1" dirty="0" smtClean="0">
                <a:solidFill>
                  <a:schemeClr val="accent5">
                    <a:lumMod val="50000"/>
                  </a:schemeClr>
                </a:solidFill>
              </a:rPr>
              <a:t>Do we punish good behavior or reward at risk behavior</a:t>
            </a:r>
            <a:endParaRPr lang="en-US" sz="2400" b="1" dirty="0">
              <a:solidFill>
                <a:schemeClr val="accent5">
                  <a:lumMod val="50000"/>
                </a:schemeClr>
              </a:solidFill>
            </a:endParaRPr>
          </a:p>
        </p:txBody>
      </p:sp>
      <p:pic>
        <p:nvPicPr>
          <p:cNvPr id="10243"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33337" y="1035067"/>
            <a:ext cx="4907130" cy="3265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420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2745" y="541750"/>
            <a:ext cx="6101255" cy="472075"/>
          </a:xfrm>
        </p:spPr>
        <p:txBody>
          <a:bodyPr>
            <a:noAutofit/>
          </a:bodyPr>
          <a:lstStyle/>
          <a:p>
            <a:pPr algn="r"/>
            <a:r>
              <a:rPr lang="en-US" sz="2000" dirty="0" smtClean="0"/>
              <a:t>What information are we going to gather and how?</a:t>
            </a:r>
            <a:endParaRPr lang="en-US" sz="2000"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2217738"/>
            <a:ext cx="435292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206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2432" y="541750"/>
            <a:ext cx="5931569" cy="472075"/>
          </a:xfrm>
        </p:spPr>
        <p:txBody>
          <a:bodyPr>
            <a:noAutofit/>
          </a:bodyPr>
          <a:lstStyle/>
          <a:p>
            <a:pPr algn="r"/>
            <a:r>
              <a:rPr lang="en-US" sz="2000" dirty="0" smtClean="0"/>
              <a:t>Case Study -  All the Facts</a:t>
            </a:r>
            <a:endParaRPr lang="en-US" sz="2000" dirty="0"/>
          </a:p>
        </p:txBody>
      </p:sp>
      <p:sp>
        <p:nvSpPr>
          <p:cNvPr id="7" name="Rectangle 6"/>
          <p:cNvSpPr/>
          <p:nvPr/>
        </p:nvSpPr>
        <p:spPr>
          <a:xfrm>
            <a:off x="1223209" y="2110506"/>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a:t>
            </a:r>
          </a:p>
        </p:txBody>
      </p:sp>
      <p:sp>
        <p:nvSpPr>
          <p:cNvPr id="12" name="Rectangle 11"/>
          <p:cNvSpPr/>
          <p:nvPr/>
        </p:nvSpPr>
        <p:spPr>
          <a:xfrm>
            <a:off x="3212431" y="1130143"/>
            <a:ext cx="4386547"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Medication Error / Mr. Jones in the Hospital</a:t>
            </a:r>
            <a:endParaRPr lang="en-US" b="1" dirty="0">
              <a:solidFill>
                <a:schemeClr val="accent5">
                  <a:lumMod val="50000"/>
                </a:schemeClr>
              </a:solidFill>
            </a:endParaRPr>
          </a:p>
        </p:txBody>
      </p:sp>
      <p:sp>
        <p:nvSpPr>
          <p:cNvPr id="17" name="Rectangle 16"/>
          <p:cNvSpPr/>
          <p:nvPr/>
        </p:nvSpPr>
        <p:spPr>
          <a:xfrm>
            <a:off x="1223209" y="399939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4</a:t>
            </a:r>
          </a:p>
        </p:txBody>
      </p:sp>
      <p:sp>
        <p:nvSpPr>
          <p:cNvPr id="18" name="Rectangle 17"/>
          <p:cNvSpPr/>
          <p:nvPr/>
        </p:nvSpPr>
        <p:spPr>
          <a:xfrm>
            <a:off x="1223209" y="307206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3</a:t>
            </a:r>
          </a:p>
        </p:txBody>
      </p:sp>
      <p:sp>
        <p:nvSpPr>
          <p:cNvPr id="21" name="Rectangle 20"/>
          <p:cNvSpPr/>
          <p:nvPr/>
        </p:nvSpPr>
        <p:spPr>
          <a:xfrm>
            <a:off x="3212431" y="2110506"/>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Resident does not use house pharmacy</a:t>
            </a:r>
            <a:endParaRPr lang="en-US" b="1" dirty="0">
              <a:solidFill>
                <a:schemeClr val="accent5">
                  <a:lumMod val="50000"/>
                </a:schemeClr>
              </a:solidFill>
            </a:endParaRPr>
          </a:p>
        </p:txBody>
      </p:sp>
      <p:sp>
        <p:nvSpPr>
          <p:cNvPr id="22" name="Rectangle 21"/>
          <p:cNvSpPr/>
          <p:nvPr/>
        </p:nvSpPr>
        <p:spPr>
          <a:xfrm>
            <a:off x="3212431" y="3072064"/>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Nurse added barcode to eMAR so med would scan</a:t>
            </a:r>
            <a:endParaRPr lang="en-US" b="1" dirty="0">
              <a:solidFill>
                <a:schemeClr val="accent5">
                  <a:lumMod val="50000"/>
                </a:schemeClr>
              </a:solidFill>
            </a:endParaRPr>
          </a:p>
        </p:txBody>
      </p:sp>
      <p:sp>
        <p:nvSpPr>
          <p:cNvPr id="9" name="Rectangle 8"/>
          <p:cNvSpPr/>
          <p:nvPr/>
        </p:nvSpPr>
        <p:spPr>
          <a:xfrm>
            <a:off x="1223209" y="1180687"/>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a:t>
            </a:r>
          </a:p>
        </p:txBody>
      </p:sp>
      <p:sp>
        <p:nvSpPr>
          <p:cNvPr id="10" name="Rectangle 9"/>
          <p:cNvSpPr/>
          <p:nvPr/>
        </p:nvSpPr>
        <p:spPr>
          <a:xfrm>
            <a:off x="1223209" y="4940896"/>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5</a:t>
            </a:r>
          </a:p>
        </p:txBody>
      </p:sp>
      <p:sp>
        <p:nvSpPr>
          <p:cNvPr id="13" name="Rectangle 12"/>
          <p:cNvSpPr/>
          <p:nvPr/>
        </p:nvSpPr>
        <p:spPr>
          <a:xfrm>
            <a:off x="3212431" y="3999394"/>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Medication Aide was interrupted to give PRN pain medication</a:t>
            </a:r>
            <a:endParaRPr lang="en-US" b="1" dirty="0">
              <a:solidFill>
                <a:schemeClr val="accent5">
                  <a:lumMod val="50000"/>
                </a:schemeClr>
              </a:solidFill>
            </a:endParaRPr>
          </a:p>
        </p:txBody>
      </p:sp>
      <p:sp>
        <p:nvSpPr>
          <p:cNvPr id="14" name="Rectangle 13"/>
          <p:cNvSpPr/>
          <p:nvPr/>
        </p:nvSpPr>
        <p:spPr>
          <a:xfrm>
            <a:off x="3212431" y="4956662"/>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Medication was in a bottle</a:t>
            </a:r>
            <a:endParaRPr lang="en-US" b="1" dirty="0">
              <a:solidFill>
                <a:schemeClr val="accent5">
                  <a:lumMod val="50000"/>
                </a:schemeClr>
              </a:solidFill>
            </a:endParaRPr>
          </a:p>
        </p:txBody>
      </p:sp>
      <p:sp>
        <p:nvSpPr>
          <p:cNvPr id="15" name="Rectangle 14"/>
          <p:cNvSpPr/>
          <p:nvPr/>
        </p:nvSpPr>
        <p:spPr>
          <a:xfrm>
            <a:off x="1223209" y="582037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6</a:t>
            </a:r>
            <a:endParaRPr lang="en-US" b="1" dirty="0"/>
          </a:p>
        </p:txBody>
      </p:sp>
      <p:sp>
        <p:nvSpPr>
          <p:cNvPr id="16" name="Rectangle 15"/>
          <p:cNvSpPr/>
          <p:nvPr/>
        </p:nvSpPr>
        <p:spPr>
          <a:xfrm>
            <a:off x="3212431" y="5820374"/>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Direction Change Sticker place over the dose on the bottle</a:t>
            </a:r>
            <a:endParaRPr lang="en-US" b="1" dirty="0">
              <a:solidFill>
                <a:schemeClr val="accent5">
                  <a:lumMod val="50000"/>
                </a:schemeClr>
              </a:solidFill>
            </a:endParaRPr>
          </a:p>
        </p:txBody>
      </p:sp>
    </p:spTree>
    <p:extLst>
      <p:ext uri="{BB962C8B-B14F-4D97-AF65-F5344CB8AC3E}">
        <p14:creationId xmlns:p14="http://schemas.microsoft.com/office/powerpoint/2010/main" val="1764248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Going to the </a:t>
            </a:r>
            <a:r>
              <a:rPr lang="en-US" sz="2000" dirty="0" err="1" smtClean="0"/>
              <a:t>Gemba</a:t>
            </a:r>
            <a:endParaRPr lang="en-US" sz="2000" dirty="0"/>
          </a:p>
        </p:txBody>
      </p:sp>
      <p:pic>
        <p:nvPicPr>
          <p:cNvPr id="5" name="Picture 4" descr="IMG_20110310_144711.jpg"/>
          <p:cNvPicPr>
            <a:picLocks noChangeAspect="1"/>
          </p:cNvPicPr>
          <p:nvPr/>
        </p:nvPicPr>
        <p:blipFill>
          <a:blip r:embed="rId4" cstate="screen">
            <a:grayscl/>
          </a:blip>
          <a:stretch>
            <a:fillRect/>
          </a:stretch>
        </p:blipFill>
        <p:spPr>
          <a:xfrm>
            <a:off x="2079793" y="1624059"/>
            <a:ext cx="5129885" cy="3831580"/>
          </a:xfrm>
          <a:prstGeom prst="rect">
            <a:avLst/>
          </a:prstGeom>
        </p:spPr>
      </p:pic>
    </p:spTree>
    <p:extLst>
      <p:ext uri="{BB962C8B-B14F-4D97-AF65-F5344CB8AC3E}">
        <p14:creationId xmlns:p14="http://schemas.microsoft.com/office/powerpoint/2010/main" val="442872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How do we Improve?</a:t>
            </a:r>
            <a:endParaRPr lang="en-US" sz="20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0291" y="1592317"/>
            <a:ext cx="3854178" cy="385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08538" y="5612524"/>
            <a:ext cx="6369269" cy="369332"/>
          </a:xfrm>
          <a:prstGeom prst="rect">
            <a:avLst/>
          </a:prstGeom>
          <a:noFill/>
        </p:spPr>
        <p:txBody>
          <a:bodyPr wrap="square" rtlCol="0">
            <a:spAutoFit/>
          </a:bodyPr>
          <a:lstStyle/>
          <a:p>
            <a:pPr algn="ctr"/>
            <a:r>
              <a:rPr lang="en-US" dirty="0" smtClean="0"/>
              <a:t>How can we improve?</a:t>
            </a:r>
            <a:endParaRPr lang="en-US" dirty="0"/>
          </a:p>
        </p:txBody>
      </p:sp>
    </p:spTree>
    <p:extLst>
      <p:ext uri="{BB962C8B-B14F-4D97-AF65-F5344CB8AC3E}">
        <p14:creationId xmlns:p14="http://schemas.microsoft.com/office/powerpoint/2010/main" val="753464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12432" y="541750"/>
            <a:ext cx="5931569" cy="472075"/>
          </a:xfrm>
        </p:spPr>
        <p:txBody>
          <a:bodyPr>
            <a:noAutofit/>
          </a:bodyPr>
          <a:lstStyle/>
          <a:p>
            <a:pPr algn="r"/>
            <a:r>
              <a:rPr lang="en-US" sz="2000" dirty="0" smtClean="0"/>
              <a:t>Case Study -  All the Facts</a:t>
            </a:r>
            <a:endParaRPr lang="en-US" sz="2000" dirty="0"/>
          </a:p>
        </p:txBody>
      </p:sp>
      <p:sp>
        <p:nvSpPr>
          <p:cNvPr id="7" name="Rectangle 6"/>
          <p:cNvSpPr/>
          <p:nvPr/>
        </p:nvSpPr>
        <p:spPr>
          <a:xfrm>
            <a:off x="1223209" y="2110506"/>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2</a:t>
            </a:r>
          </a:p>
        </p:txBody>
      </p:sp>
      <p:sp>
        <p:nvSpPr>
          <p:cNvPr id="12" name="Rectangle 11"/>
          <p:cNvSpPr/>
          <p:nvPr/>
        </p:nvSpPr>
        <p:spPr>
          <a:xfrm>
            <a:off x="3212431" y="1130143"/>
            <a:ext cx="4386547"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Console Betty</a:t>
            </a:r>
            <a:endParaRPr lang="en-US" b="1" dirty="0">
              <a:solidFill>
                <a:schemeClr val="accent5">
                  <a:lumMod val="50000"/>
                </a:schemeClr>
              </a:solidFill>
            </a:endParaRPr>
          </a:p>
        </p:txBody>
      </p:sp>
      <p:sp>
        <p:nvSpPr>
          <p:cNvPr id="17" name="Rectangle 16"/>
          <p:cNvSpPr/>
          <p:nvPr/>
        </p:nvSpPr>
        <p:spPr>
          <a:xfrm>
            <a:off x="1223209" y="399939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4</a:t>
            </a:r>
          </a:p>
        </p:txBody>
      </p:sp>
      <p:sp>
        <p:nvSpPr>
          <p:cNvPr id="18" name="Rectangle 17"/>
          <p:cNvSpPr/>
          <p:nvPr/>
        </p:nvSpPr>
        <p:spPr>
          <a:xfrm>
            <a:off x="1223209" y="307206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3</a:t>
            </a:r>
          </a:p>
        </p:txBody>
      </p:sp>
      <p:sp>
        <p:nvSpPr>
          <p:cNvPr id="21" name="Rectangle 20"/>
          <p:cNvSpPr/>
          <p:nvPr/>
        </p:nvSpPr>
        <p:spPr>
          <a:xfrm>
            <a:off x="3212431" y="2110506"/>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Process Improvement – Single Source Pharmacy</a:t>
            </a:r>
          </a:p>
        </p:txBody>
      </p:sp>
      <p:sp>
        <p:nvSpPr>
          <p:cNvPr id="22" name="Rectangle 21"/>
          <p:cNvSpPr/>
          <p:nvPr/>
        </p:nvSpPr>
        <p:spPr>
          <a:xfrm>
            <a:off x="3212431" y="3072064"/>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Policy – Never add barcode to eMAR system</a:t>
            </a:r>
            <a:endParaRPr lang="en-US" b="1" dirty="0">
              <a:solidFill>
                <a:schemeClr val="accent5">
                  <a:lumMod val="50000"/>
                </a:schemeClr>
              </a:solidFill>
            </a:endParaRPr>
          </a:p>
        </p:txBody>
      </p:sp>
      <p:sp>
        <p:nvSpPr>
          <p:cNvPr id="9" name="Rectangle 8"/>
          <p:cNvSpPr/>
          <p:nvPr/>
        </p:nvSpPr>
        <p:spPr>
          <a:xfrm>
            <a:off x="1223209" y="1180687"/>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a:t>
            </a:r>
          </a:p>
        </p:txBody>
      </p:sp>
      <p:sp>
        <p:nvSpPr>
          <p:cNvPr id="10" name="Rectangle 9"/>
          <p:cNvSpPr/>
          <p:nvPr/>
        </p:nvSpPr>
        <p:spPr>
          <a:xfrm>
            <a:off x="1223209" y="4940896"/>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5</a:t>
            </a:r>
          </a:p>
        </p:txBody>
      </p:sp>
      <p:sp>
        <p:nvSpPr>
          <p:cNvPr id="13" name="Rectangle 12"/>
          <p:cNvSpPr/>
          <p:nvPr/>
        </p:nvSpPr>
        <p:spPr>
          <a:xfrm>
            <a:off x="3212431" y="3999394"/>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Policy – Write request on paper </a:t>
            </a:r>
          </a:p>
          <a:p>
            <a:pPr algn="ctr"/>
            <a:r>
              <a:rPr lang="en-US" b="1" dirty="0" smtClean="0">
                <a:solidFill>
                  <a:schemeClr val="accent5">
                    <a:lumMod val="50000"/>
                  </a:schemeClr>
                </a:solidFill>
              </a:rPr>
              <a:t>(Don’t Interrupt)</a:t>
            </a:r>
            <a:endParaRPr lang="en-US" b="1" dirty="0">
              <a:solidFill>
                <a:schemeClr val="accent5">
                  <a:lumMod val="50000"/>
                </a:schemeClr>
              </a:solidFill>
            </a:endParaRPr>
          </a:p>
        </p:txBody>
      </p:sp>
      <p:sp>
        <p:nvSpPr>
          <p:cNvPr id="14" name="Rectangle 13"/>
          <p:cNvSpPr/>
          <p:nvPr/>
        </p:nvSpPr>
        <p:spPr>
          <a:xfrm>
            <a:off x="3212431" y="4956662"/>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Policy – Bubble Pack when possible</a:t>
            </a:r>
            <a:endParaRPr lang="en-US" b="1" dirty="0">
              <a:solidFill>
                <a:schemeClr val="accent5">
                  <a:lumMod val="50000"/>
                </a:schemeClr>
              </a:solidFill>
            </a:endParaRPr>
          </a:p>
        </p:txBody>
      </p:sp>
      <p:sp>
        <p:nvSpPr>
          <p:cNvPr id="15" name="Rectangle 14"/>
          <p:cNvSpPr/>
          <p:nvPr/>
        </p:nvSpPr>
        <p:spPr>
          <a:xfrm>
            <a:off x="1223209" y="5820374"/>
            <a:ext cx="1467854" cy="70986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6</a:t>
            </a:r>
            <a:endParaRPr lang="en-US" b="1" dirty="0"/>
          </a:p>
        </p:txBody>
      </p:sp>
      <p:sp>
        <p:nvSpPr>
          <p:cNvPr id="16" name="Rectangle 15"/>
          <p:cNvSpPr/>
          <p:nvPr/>
        </p:nvSpPr>
        <p:spPr>
          <a:xfrm>
            <a:off x="3212431" y="5820374"/>
            <a:ext cx="4386546" cy="70986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accent5">
                    <a:lumMod val="50000"/>
                  </a:schemeClr>
                </a:solidFill>
              </a:rPr>
              <a:t>Policy – Direction Change Stickers should not cover information</a:t>
            </a:r>
            <a:endParaRPr lang="en-US" b="1" dirty="0">
              <a:solidFill>
                <a:schemeClr val="accent5">
                  <a:lumMod val="50000"/>
                </a:schemeClr>
              </a:solidFill>
            </a:endParaRPr>
          </a:p>
        </p:txBody>
      </p:sp>
    </p:spTree>
    <p:extLst>
      <p:ext uri="{BB962C8B-B14F-4D97-AF65-F5344CB8AC3E}">
        <p14:creationId xmlns:p14="http://schemas.microsoft.com/office/powerpoint/2010/main" val="1833751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System Improvement</a:t>
            </a:r>
            <a:endParaRPr lang="en-US" sz="2000" dirty="0"/>
          </a:p>
        </p:txBody>
      </p:sp>
      <p:pic>
        <p:nvPicPr>
          <p:cNvPr id="4" name="Picture 2" descr="C:\Users\mrobinett\Pictures\Meidcation Cart Bubble P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7139" y="1514162"/>
            <a:ext cx="5234282" cy="392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989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Statistics</a:t>
            </a:r>
            <a:endParaRPr lang="en-US" sz="2000" dirty="0"/>
          </a:p>
        </p:txBody>
      </p:sp>
      <p:pic>
        <p:nvPicPr>
          <p:cNvPr id="5" name="Picture 4" descr="http://gamition.com/wp-content/uploads/2014/01/general_graph_going-up.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697" y="1774038"/>
            <a:ext cx="4564077" cy="34230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89221" y="5381762"/>
            <a:ext cx="5342021" cy="646331"/>
          </a:xfrm>
          <a:prstGeom prst="rect">
            <a:avLst/>
          </a:prstGeom>
          <a:noFill/>
        </p:spPr>
        <p:txBody>
          <a:bodyPr wrap="square" rtlCol="0">
            <a:spAutoFit/>
          </a:bodyPr>
          <a:lstStyle/>
          <a:p>
            <a:pPr algn="ctr"/>
            <a:r>
              <a:rPr lang="en-US" b="1" dirty="0" smtClean="0">
                <a:solidFill>
                  <a:schemeClr val="accent1">
                    <a:lumMod val="75000"/>
                  </a:schemeClr>
                </a:solidFill>
              </a:rPr>
              <a:t>It is estimated that there are </a:t>
            </a:r>
            <a:r>
              <a:rPr lang="en-US" b="1" dirty="0" smtClean="0">
                <a:solidFill>
                  <a:srgbClr val="FF0000"/>
                </a:solidFill>
              </a:rPr>
              <a:t>800,000 </a:t>
            </a:r>
          </a:p>
          <a:p>
            <a:pPr algn="ctr"/>
            <a:r>
              <a:rPr lang="en-US" b="1" dirty="0" smtClean="0">
                <a:solidFill>
                  <a:schemeClr val="accent1">
                    <a:lumMod val="75000"/>
                  </a:schemeClr>
                </a:solidFill>
              </a:rPr>
              <a:t>Medication Errors in nursing homes annually</a:t>
            </a:r>
            <a:endParaRPr lang="en-US" b="1" dirty="0">
              <a:solidFill>
                <a:schemeClr val="accent1">
                  <a:lumMod val="75000"/>
                </a:schemeClr>
              </a:solidFill>
            </a:endParaRPr>
          </a:p>
        </p:txBody>
      </p:sp>
      <p:sp>
        <p:nvSpPr>
          <p:cNvPr id="7" name="TextBox 6"/>
          <p:cNvSpPr txBox="1"/>
          <p:nvPr/>
        </p:nvSpPr>
        <p:spPr>
          <a:xfrm>
            <a:off x="4363453" y="6192253"/>
            <a:ext cx="3416968" cy="307777"/>
          </a:xfrm>
          <a:prstGeom prst="rect">
            <a:avLst/>
          </a:prstGeom>
          <a:noFill/>
        </p:spPr>
        <p:txBody>
          <a:bodyPr wrap="square" rtlCol="0">
            <a:spAutoFit/>
          </a:bodyPr>
          <a:lstStyle/>
          <a:p>
            <a:r>
              <a:rPr lang="en-US" sz="1400" dirty="0" smtClean="0"/>
              <a:t>Annuals of Long Term Care (2008)</a:t>
            </a:r>
            <a:endParaRPr lang="en-US" sz="1400" dirty="0"/>
          </a:p>
        </p:txBody>
      </p:sp>
    </p:spTree>
    <p:extLst>
      <p:ext uri="{BB962C8B-B14F-4D97-AF65-F5344CB8AC3E}">
        <p14:creationId xmlns:p14="http://schemas.microsoft.com/office/powerpoint/2010/main" val="2742315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How Good is Your Medication System</a:t>
            </a:r>
            <a:endParaRPr lang="en-US" sz="2000" dirty="0"/>
          </a:p>
        </p:txBody>
      </p:sp>
      <p:sp>
        <p:nvSpPr>
          <p:cNvPr id="4" name="Content Placeholder 2"/>
          <p:cNvSpPr>
            <a:spLocks noGrp="1"/>
          </p:cNvSpPr>
          <p:nvPr>
            <p:ph idx="1"/>
          </p:nvPr>
        </p:nvSpPr>
        <p:spPr>
          <a:xfrm>
            <a:off x="529936" y="4608095"/>
            <a:ext cx="8229600" cy="663826"/>
          </a:xfrm>
        </p:spPr>
        <p:txBody>
          <a:bodyPr>
            <a:normAutofit fontScale="92500"/>
          </a:bodyPr>
          <a:lstStyle/>
          <a:p>
            <a:pPr marL="457200" lvl="1" indent="0" algn="ctr">
              <a:buNone/>
            </a:pPr>
            <a:r>
              <a:rPr lang="en-US" b="1" dirty="0" smtClean="0">
                <a:solidFill>
                  <a:schemeClr val="accent5">
                    <a:lumMod val="50000"/>
                  </a:schemeClr>
                </a:solidFill>
              </a:rPr>
              <a:t>Better than yesterday, but not as good as tomorrow</a:t>
            </a:r>
            <a:endParaRPr lang="en-US" b="1" dirty="0">
              <a:solidFill>
                <a:schemeClr val="accent5">
                  <a:lumMod val="50000"/>
                </a:schemeClr>
              </a:solidFill>
            </a:endParaRPr>
          </a:p>
        </p:txBody>
      </p:sp>
      <p:sp>
        <p:nvSpPr>
          <p:cNvPr id="5" name="AutoShape 4" descr="data:image/jpeg;base64,/9j/4AAQSkZJRgABAQAAAQABAAD/2wCEAAkGBxQQEBUUEBIVFBUVFBcUFxYXFRYWFBYYFxQWFxgYFBUYHCggGB4lHBYVITUiJykrLy4uFx8zODMsNygtLi8BCgoKDg0OGxAQGy8kICY0LCwuNCwsLC83LSw0NCwsMDQsLCwsLCwsLSwtLCwsLCwsLCwsLCw0LCwsLCwsLCwsLP/AABEIAN8A4gMBEQACEQEDEQH/xAAcAAEAAQUBAQAAAAAAAAAAAAAABgECBAUHAwj/xABDEAACAQIDBgIGCAMFCQEAAAABAgADEQQSIQUGEzFBUWFxByIygZGxFCNCUmJyocGCwtEVM0OS4RYkU2NzorLi8MP/xAAbAQEAAwEBAQEAAAAAAAAAAAAAAgMEBQEGB//EADQRAAICAAQCCQMDBAMBAAAAAAABAgMEESExEkEFEyJRYXGx0fCBkaEyweEGI0LxFDNScv/aAAwDAQACEQMRAD8A7jAEAQBAEAQBAEAQBAEAQBAEAQBAEAQBAEAQBAEAQBAEAQBAEAQBAEAQBAEAQBAEAQBAEAQBAEAQCyrVCAsxAA5k6AQCObQ3sy34NLOB1Z8l/LQ/raXQjXn25NeSz/dFU5T/AMV93kem6e+GH2iGFFgKie3TJBYDlmUj2lv1nt9Dqe+a70eU3dYtsmSKUFwgCAIAgCAIAgCAIAgCAIAgCAIAgCAIAgCAIAgCAIBZWqBFLMbAAknwEA5rvtvcKScSpfLe1OmObHuT5denznCDk8kQlJRWbIZhcbiNr0gFX6PhyTxHBLGpY+wlwNOd+nylqUK+1u+RB8U9NkbCthBsypQr4VcopsAwufW/OeuYXB906GBmr4yos56r54GHFxdMo3Q8mdowGLWtSSpTN1dQwPgRecqcHCTjLdHShJSipLmZEgSEAQBAEAQBAEAQBAEAQBAEAQBAEAQBAEAQBAEA121trLQH3nPJf3PYT1eJ4c5w2/FbFM2FxCKr8QtmXQZVzHIQeoOXXqBOjicNXXX1kHo0YqMROc+Ca1TI76RNntVpI6i+TMp7DNaxPhpb3yGBylxQ5vY9xea4Z8luYm7u2MViuDSpLwqdLLxqpX2gp0pgEWBIABtrzOg5wurjBtvnyLKZykkjI3926EX6PTPrGxe32RzC+Z0PkPGe4ODUus7tiOKmuHg7zoXocSuNmqa/ss7NRBvmyE8z4FsxHgZHGTUrM+fMnhY8NeROpkNAgCAIAgCAIAgCAIAgCAIAgCAIAgCAIAgCAIBods7zLh2AWm9ax9fhlbr5AkZj4S6quM3lKSj5/NCqyco6qLfkQjE7VpVMbU4TsRXUVcjhlem6gK6kNyBAVha/2pbdRONabW2ma2fd88iFVsZTaXmRne6k2Hr08XTHIgMO5ANwfNbj3TRhZdbTKqXL0/2UYhdXarFz0Ntht6cJVp5jWRLjVahCsPCx5+68wuqcX7GuNkZIxP7afFXpbOWyjRsQy5aSd+Gv2m91pLhy7Vj9wnygZuzd2qFEXK8Vzq1SpZmYnmdeUPE2f4vLyI9RB/qWfmZVLalTZlRalIs2HJy1KJJIHZqd/ZP/AN5bqZLGRddn61s+/wA+8yWp4VqcP0813eR1LA4tK9NalM5kdQynwM5k4ShJxlujfCSklJHvIkhAEAQBAEAQBAEAQBAEAQBAEAQBAEAQC13ABJNgNSTyEA5t6SN9K1GmBhAMhJDVDfMbC9k7XAOvhNuEphZxZ7oy4m2UMstmY+AxYrUkqJqHUMB5jl8dJknHhk0zRGWazMPBbXw2JYBWXiKfZcZainkbA/teTlCyvR7EVKE9UW71V6KYZxXYKCLL1YuNVyrzJvJYaUo2KUfiPL4qUGmQTYuzcO1RcPiqDKXqZ0cM1N1BW5pVFHNWOUg8xc25zbfVknZB6b+5kpszarmtTpJRaFIilT0RSVRbDkL2HSc3WUtXubv0ohWwt7MTiMeKbU7UjzVVuEBvZjU53066Gx0mmyhQzi90symFznlJbPQlG9LgYOqW7LbzzraeYJtXxa+aDFpOmWZJPQ3i2qYBlPKnWZV8iqsR8WPxl/SWXWprminAZ9Vl4k8nONwgCAIAgGj25vbhMFpXrqG+4t3f3qt7e+0rnbCG7NmHwGIxH/XHTv2RuKFUOqspBVgGBHIgi4I90mnmZJRcW090ek9PBAEAQBAEAQBAEAQBALaj5QSegJ+ELUM5N6S94Kr0EemSirVRgoPtWBYZ++oGnKbMJFOUovuZmxMmoqS70eddVx2EunKogdfBrXHwOnxlVU3Tan3ehO2CtraNBuBjShqYV9CpNRAexNmX3H95oxtWT4l8XIpwlma4Xuave7ZIr43Lh7PUJV3RT7OozB25Lca68ryddilQs3k1+URnBxu0WafqS3Z27NKjV4hNSqw0pmq2c0l6KugF/G0xztbWS0NUYc2RD0g7Ww/FU03vUT2mXUAqfVs3U8xpymrD28FTjPbl88TNfXx2Jw35k62FtEYnDpVHMj1h2Yc/6+REx2w4JZLbl5GquXFHMrgdk0qLM9NLM5N262JvlHYeElbfOxJSexGumEG2uZXauy0xKhauawNwAbC/cjrbxnlNzqlxJL6nttSsjwsyt0trjZQ4FZB9HZywrKDdWa396O3j4fDoThDGLiq0mv8AH2McJywz4bNY9/udLpVA6hlIZSAQQbgg8iD1nLaaeTN6aazRfPD0x8ZjadFC9Z1pqObMwUfEzxtLVk6652Phgs34EG276VsNRuuGVsQw0v7FP/MRc+4e+Zp4qK21Ozhugb7NbHwr7v59Tnm3N/sbi7g1eEh+xS9Qe9vaPxmWd85Hfw3ROGo14c33vX8bEWLAczz0HcnoAOplai3ojdZdCpZzaS8Tv/oxo4mngEXFIUsfqg2lQUzqA6/Z1vYHW3MCdKiMowykfD9KW0W4hzp57+fgS6XHOEAQBAEAQBAEAQBANbtnbCYZVzn1nJVF5ZmAva/LkCe+htPUm9Txs5xvDvDjqFU4ilVzUzbNSIBprbpl6A9737mdPBqi2PVTjlLk+/8AkwYp3Vy6yL05ruNPvQ3E2crd+G3xFv3lWFWWIa8yzEPOhPyNZ6ONp5aFSnVOVKZLKzGygc2Fzytz95leIr2a8vYspnyMTHYV8TWqYrBZ6aIGPF9nOSLPwhzPe/nNNdkZQjVZvt9ORnnCUZSsr23+pu/R5VQ4ZlCqKiORUIHrPckqzHmdPlMuKg4yyfz5uaMPNSjmjG35qYx3WhhvZdb2W4Z9bMGboo00056npJUVRdbszWa7zy2ySmoZb9xjbK9HqpSZqzZ65X1bf3aHmANNT0v8J5DERjYpPXvz/YTpcoOO3zmeW4202p4l6FViRU9ZSxJOZRa2vgLe5ZfjKclpy9H7FWFtb35+v8km3t2dx8Mct81M8RbEg6DXl4fKZcLKKsyls9C/EKThnHdamj3W3raxp4u+VGCcY8gWBKiqfGxs3gb8iZbfh8pNR37vYhTdnFN7d/uSXbW1qGHp3rsLMNE0ZnH4V6+fLxmatT4s47ovm45ZS2I3ul6S6mErFRRZsIzewWu9MHrTJsL/AIeXjfWXY3G1SiuPLjW7XPzRd0d0Pipt8Cag9uLTLy5+putu+lqvUuuEprSX77+vU9w9levecaeLb/SfVYboCuOtzzfctF7+hAto7SrYhs1eq9Q93Ym3kDoB4CZpSct2dyqiulZQikvA1dbHovW57DX9ZONMpGS/pKirTPN+HzIu2TQxOOrCjhKRZ27fZH3nY6KPGaIYeK31ONiemLWuz2V+Tu24Pozo7Py1sQRXxXPOdUpHtSB1v+I69rcprjFRODdfO15t/cn8kUCAIAgCAIAgCAIAgGh3j28MOCqkBgLsxtlQeN9Lz1bnjOf7xcXE4d2p4io11zW4hZGA19UclOlwVtYibKL1xKFkVl5ZNe/1M1tTycoN5+eefzwNJurvSK5+j4q3F5Bj7NUePQN4dZG+h1ybjyJU3KyKzMvexqdLB8EGzMVWkmrO1nBsoGpsJ7hpt38cvHP7EcRD+y4R+hFK+EbB4Z6WKo50rlKoy1MlSmaeYAq1mAazm4IIsZr4VanKuWq9DOpOpqM1oyfbDrK9BADmAVQCQAShUFSQNL5SAfENObdFxmbq3nEiOHP9n7SynSlVsh7WbVD7jp7p0Lv79Ks58/Ne/sYqv7Nrhy5eRO6rhQWPJQSbAk2GpsBqeXKctLPQ6DeWpzvbW9WJxlT6PgKTjNflpUYDmxblTXxv5kTS6uq/WtSlWdZ+l6Hn/st9BofSKjGtXuMpRitGib3BHWsbi19F10zc5fRHjsyk9ctim6ShDOK07ydYHa9Oph0rMyqGXW5sA32h42N5guiqpNM3YeM78urWb8CF4fatPC4uq9JFr0KqNTek4ISop9Zb31BV9QfPveMT0pCcI8KfEuZ1cD/TN/FLrZKMXy3fsvyaB1BYm3kCS2UdFBY3sJzLcXbbu/tofTYXonC4bJwjm+96v+PoedWsqe0QPn8JRGMpbGu2+qlZzeXzuMGttUfYF/E/0l8cP/6ZyrumVtVH6v2MGtiWf2ifLkPhNEYRjsjkXYu679cvpy+xLdwvR9iNqsGH1WHBs1YjnbmtJftnx5DqeksSzMVlqj5n0Vuxuzh9nUeFhaYUc2Y6u57u3M/IdLSxLIxyk5PNm4npEQBAEAQBAEAQBALWcAXJsBqSeQ84BFNub6jDgslE1aa+0wcKefNVtqPeJpw9ELXwuWT5afuZ7rZVriUc1z1Of+kDNisKXUnKzio3kwOW/kSsswcE7XB765eZHFTar4l4fYwfRyzU8HUFQnIlRipbkFygtqegNz75DE18MlHmTonxRzI9urhuNtFH4XEpI16gt6uQhgVJOlyD5zZiZrLNvUy0ReexI9r7MGDqpi0LuRUIqF2LsKbaBQT0Vbjx0lFDVsZV5ZdxdbnW4zz8zb7xbO+lYeyWLCzJ2NxqL+IP6CVYS5VWdrZ6Mniauthpvuhu3sg4WkFZ8zWI0GgBYtlHU2JY3/EZG+1WPsrQlTW4LXc1+/ezeLQ4g9pOf5SefuNj7zL8DZ2nW+fqU4yGisXL0M/dTaf0nCoze2v1b/mXr7xYzNfXwTL6Z8UczCrUMLs9jUfMzVM2UWuLZg2UDlobc+wjE9IS4UpaeXM09H9ESvm+r+ub2z8DSbY3seurIiBUbQ39Zj+wnL/5s4vOGh9VR/T1CX958Xhsvf8AJHGbv/pM05ym85PNnbrqrphwwSil3aIw6+0kXkcx8OXxk40Se+hiv6Vor0T4n4e56bLoVcZmyMKai4vzN9NP1E1Qw0VucLE9N3SeUdF4e/tkaobPqszAIzFSQ1gTqDY6yzIwO1PVvVjDbPqVAWRCwHO3PnawHMme5M86yOeWZ1z0eeh8tlr7UBA0K4bkT2NY9B+Ee89JJR7ymy/lE7XQoqihUUKqgBVAsAByAA5CTMx6QBAEAQBAEAQBAEA8MZjEormqMFUdT8gBqT5SUYuTyR5KSis2Qbbu8P0pagwtRXVQQoswBfLcCoDY8+ksnVKuSjZp7FcbFOLlDUipw+KfAulXK9epmHRQqseR8QL/AKeclFwjcmnonueSUpVtNas0+yN5VwtLgY9WUpdQ2UsrL0VhzBAIHYgS6/Dzi+si9HzRVTfGS4JLVcmZVbFNjDTohHw2FqZgGKhalXLrkVR/dqRfnqbSCi0nY3m181Jtp5QWiZJcFhEooKdJQijoP1J7nxmaUnJ5svjFRWSID6Qto4k1GoqQlIWNhe7A2ILHrr0HbrNtND6tWQevoZLblx9XLb1JzsnAPhaNKjVqLVK0qbrUW4V0ceqRfsQV9wOl7TJZnnn9/M0w7vmRFd/d4sRh70qC5LqDxL+ub/c+72vz8pdXh24dZuVTuSnwbEpwVXj0BxALsuV1uCLka2t0INx4ESmWcJ5rzRau1HJkK2VjRs7GVUrEimwNzYn1l1VgB3X5zoYmKtgrI89ff54GLDt1zdb+dxh7w7zHFEKtPJSU3BbWoxta+hso8JwsVKDjwp5v8H2XQ2Hvps62ayi1tzfdp7kXxO1CNFW3i39JRDDrdv7G7E9MST4a45f/AF7fya2viGf2iT8vhNMYRjsji34m255zk387tjwJkzK2TX0d1PbXxv8AFf8A1kome3ckOzlXPXUWzLVYkeDag/OSKzY7nYMfTgFGn0hDp3FmP63gHdIAgCAIAgCAIAgCAIBp95N4qOBQNVJuzBVUc7nqx+yOep7SyuqVmeXJZkJ2KGWfPQgu2tt1qmKpKaedXzXYNYUwo6LbvbmesKGcHLPYOWUlHvIxg9rpT2rVogi1UW8OKqgn+cecvt7VMM916FNaytllt+5j7b23V2dimNzVpP8AWGmz6rmv7BN8ouDpytJqmFlKktGtGRdsoWuL2eqNvgdlGqwxGMZHawKU1/uaa8xc/wCIetzp2lLulCLhB6FvVxk+OS1I9vbvijMtLCrxXSoHDi9gy/cH2h3PK3eTojKL81ll3kbZJry1zLtyRXxGLqYiriULrScvh7VM/DDC+U5RTAXRrKSdDpreLaZQWTWS/cV2RlqnmbffnZ+ekKg5p6rflJ0PuPzl/R1nadb5+pRjq+yprl6GduhtD6Rs4An6zAvkPc4ap1/hYA+VPxkcVVlPz9UTw9nFHy9DE332dxaGcDWnz/KefwNj8Z5gLMput7S9TzG15x41uvQjmzd5HoYUKgVqgPCOY8gASj2t61h6lr6ZE7yrGyrrfbevcbujcJfiv+tac29v58kaLE4h6rl6rl2PMn9hyA8pyLcXOa4FpHuPsMH0RRhnx5cU+9/suXqa/FYtV05nsP3MrhW5almKxtVWm77vdmqr1y51+E1Rio7Hz9187XnI8rSRQe30Opw+Lw34ebLxMpyZvu57Wv4T0joTX0f7tY16dTFUaDNRUX7NUytqKS83sM3Ly1OklEqua2JpszEUg3FWhQqNcgmpS9cHQMr8mBFgCrcrcpIoN/uPgDUxrVraBnqsbaZnBAA7c9B2WAdLgCAIAgCAIAgCAIBG96N4zQpOMMFqVQOuqi3PlzPPSXURhKxKzRFVspKDcNWQTH1Pp2HOfV61LifxacvAMQPIy2L6i/Pknl9P9EGuuqy5tZ/X/Zgpi6lfZxam5Sqq5WItmuh9bnyJXW/jPXTCOI4Jbe+x4rJSp4o7ka9HmyaJxjviFeqadMvS1sq1cwCs/ci5I8R8LsXV1azzKsLb1jyyN9tTc7DtTZmualizVarZixA1Lk6D3WtKKcSk0pxTj5ehbbQ5LOMmn5ldz8amKwjUWYPw702/IwOTTyuP4Z5iEq7c4bHtDc6spmRh9n4TZtJnfKCwIZ2Hrvcaqo/lEjZbO2Wiy8iUKo1xyb+5FdzMU7bRSrhKbFKdT13cqlIU2upWrUY5QShItqT0vN12JhZHhaeeXLvMdVEoS4lt+x0bG4RPrKVw6aqGBuGQj1SG66WF+6ntOdm4TUlvubslKLiyDbsY/wDs7aP14+qbNh64tpkfQkjqAQreV51cZKEqeszy5rzMOBptld1UItvbTu9jWbwbZeu7IKpNBWKoACudQbK1TqSRY25eE+ctxmv9tZePsfb4LoKMUpYh5vu5fXv9PM0eIxCoPWPu6/CZFGVjzOzbfTho5PTuS/ZGqxOPZtB6o/U++aYUqOr1OFiekrLdI9lfn7+xhy45xtd3t28TtCpkwlFqhvqwFkTxdzos9SZCU1Hc7Xub6FqFDLU2gwxFTnwhcUFPj1qe+w8JJRM8rWzqIwlMU+HkXh2y5MoyW7ZeVpIqPSnTCgBQAALAAWAA5ADoIBx/Ea1Kh+9VqN/mcmAdI3Na+Cp+GcfCo0A3cAQBAEAQBAEAQDVby1HWgTTNtQGI55TpoempEJ5A5NsWo1IV6A1ei5dB95G9a3v1/wAwm7EpTlGzlL8PYyUNxUoc4+m5ftHaCUkw+IQ/V8Qg255KisWAHcMAbeEhCEpOcJb5flfwTlNJRlHb3NTjth4qulU0W4FOq2fhE/WHT7VtFv8Adv2vylqtplwqx6rTPLMrddkeJw2euR7ejvBrRWqmVuKGGdma+YesFAS3qWse9yfISvGUutrXPMlhbesT0yyNNgsBisZWr0ziGWkWBqgsWI9ZrBFPLkRbQaDtLbYwpyfhoQrlO3NeOpucNgE2bi6Qp3FKsvDYk3Jccix6nMV/zGQ0toby1i8/oS1rtWuj9T23o3XOMrI2ay5bMSSctj9lfEH9JGi6qNbUlryPbarJTTi9Cm8myEpYBEU2WjYAGyqb+qTlFgWJ1vzOt7y3B3rrXFpJMhiqW681q0RzCbfqUcLwabZXDmzAA2ptdiBfkwe5BsfbblpMWOxdSnlHtP8AH8/Q7vRXQl9sVK7sx/L+nL6/Y0tWta7Ox1NyWJJJ7knUmcidk7XrqfW104fB19lKK9fN7s1mJ2kTomniefuEthQt5HLxPSsn2adPF/sa9iTzNz4zRsciUnJ5t5szdj7Gr4yoKeFovVfso5eLHko8SQJ7kVykludj3P8AQiq2qbTqZzz4FI2TyqVLXbyW3mZNRM8rm9jrmztn0sNTFOhTSki8lRQqj3D5yRSZUAQDwx9XJSqN91Gb4KTAONY0lUBF9HTMfAsAb/ED3wDo+4da+HZfu1D8GAPzvAJLAEAQBAEAQBAEA88RRDoytyYEH3wDiu3Gajj1FBRUrhGSpTvYAA6M7WIQXtz55dJsrcZUOE3lrmv3M001apRXgzU1d3imKwrVmz5qpYgXFNXuXyopPLlr1yyzjjbVJ5arL6rYr4JV2R10ef0Zsdu70NhcWlNkBpELnbXMM32h0sO3XWUQw7lXxoulcoz4WZ+IAo4tKnJa44Tds41Q+/UT2LdlDjzjqvLmeNKFql/60+vI0u38PiMLXetg1zGqpW1rjMSCdO9xcX7maK+G+lRb1j6FM+Km1yS0l+GZe9CH+zlOIIFVRTJI/wCJoGt/3fCUYSWVuXJ5l2JWdefNGN/tyn0emyLnrMgzLqERuRzNbXUXsO45TJbKFb7T9zo4PBXYr9C05t7L38kRLaO0amIbPWfMRyHJF/KvIefPxnPtxEp6LRfNz6vB9F04btPWXe+XkuXr4msGJLvw6C8Rzfly0Fz5xXQ3uV4rpauvSvV9/L+TXYujV4hV1bOPs2v8AJqUFHRI4VuJlc+KcsymF2fUqtlpozMDa3I37az3JlTnFczrW5voTd8tTab5Bz4FMguf+pUBsvkt/MSSiUzu5I7LsbY9DB0hSw1JKSDootfxY82PibmTKG29zPg8EAQBANTvVVy4Oqfw2+JA/eAQChgeLhMYR9miGHmrip/+cA33o5r3NQdGRG/8v6/pAJvAEAQBAEAQBAEAQDm29+Io4PGWqMqPinUroMzkhUBa3QWAufCSybXkeaI5/vriK1PF0m4jcNGSoqCwGh9a/c6EeRm/D0KdLcXrs/ncY7rnC1JrTdGbvvgBWppXp6jKASOx1U/qR7xJ4CX6qnvy8+ZDGx2sX1PbHXfZKM9wyohv1urZQfePnKq1wYpx5aossfFh1LyZbu5vcKtBzWR81BRxHUAqQTlDWuDcnpaZr61Xq3oasNx3NRgm34Ee3n26cYwUArSU3Cnmx+81vhbxMwSxrimq/v7H02E6BjpPEa+HL6vn5beZHcTjVp6cz2H79pljXKbzOriMdThlwrdcl80NRisY1TmbDsOX+s1wrjA+exONtv0k9O5fNTZbm1smMT8Qdfihlq3OfZ+knT7PIfi5Dlf6sPbTMtjlJ6GzXHfXtJmcydn7Mb6ZSVkympwjysxDVCLt15Lp4WgHfYAgCAIAgCAQn0g1WD0V+yVf4gr/AKQCK4bHuM602KLohVSbGy2Jbve58NYBkbopbGIE9UCoAFBNlAS5Av0OvxgHWIAgCAIAgCAUgCAIB4YjBU6jBqlNHZb5SyKxW9r5SRpew+EA5H6R9kWV9NaTXH5G/wDl+Bm/o+zKxwfP1MWNhnDiXI1W4m0WqI2HZS3DUstgWYpf1hlGrWv0vofCe4yjhfGhhbuJcDMPe/eFK1Pg0DcEgu1iBYclUHxtr4Tmf8tUyzWr+bn0OG6EsxK/udmP5fkuXm/sQx6q0xqbfM/1mGc7b5ZyeZ9JCvC4CvKKS9X+79DWYnaLNovqj9fj0l0KVHV6nJxPSdlnZh2V+fnkYVpcctnQdzvRJjMdleuPotE65nH1rD8FPp5tb3ySiVStS2O17v8Ao+wWBotTo0gXdCjVns1YhhY2a3q+S2GgksjO5N7kIx2GxOznNI1WQsM16bsFcAkBja1jpy6T08N3uFsY1630qq+bIxGpLOz5RYsT0AbTXp4QDo8AQBAEAQBAIf6R6dqVGp0WrkJ7Bxb5gfGARTDYbDqS7GuGYAOi8M0yRezqW1UkWBGo0gG43Hwd8WXA0XM/e2b1VF/In4QDocAQBAEArAEApAEAQBAOfelTaNLDopazvUU0+EGAYixsx6heYvY9J51yqak3sacPgbcV2YLTm3svngcS+klLsGKaEEgkaEWIv2IuJTi+kbcS8lou5fufQ9H9CYXAR459qS/yfLyXL1NTitp9KfxP7CUQo/8ARLE9Lf40/d/svf7GudyTcm57maEstEcWc5TfFJ5sl+53o3xm0rMqcGgf8aoLKR+BOb+7TxklEonakd03O9GuD2bZ1TjVx/jVBcg/8tOSe7XxMmlkZ5TciZT0gIBzP0j1r4n8lMD5t/NANr6MK4KVk/Er+5gR/LAJvAEAQBAEAQDHx+CSvTalWUOjizKeo8xqD4iAcqxNAU6tRFJyrUdUBNyFDEKMx1Og5m5gHRN0aajCIVUAtfMQNSQxFz35QDcwBAEAQCsAQCC0vSjhT7VOuv8ACh+TTGsbDmmfSS/pfFL9Mov6v2M2l6RcA3Oqy/mpv+wMmsXV3meX9O49bRT8mj3r7+4BELHFKbfZAYufJbXk/wDkV5Z5mV9EYyMuFwy+xz7eb0sVat0wScFf+I9jVPkNVX9fdM88S3pE62F6EhDtXPPwWxyzaW2MzMzMajsblib3Pix5yEaZSecjTf0lTQuCrJ5d2y+eB5YnZlV6K1iwOYrZe2Y2HzE1xqUVofP346d0u2ZS7p1CLh10BZhqLKoJOU9TYcpPhM3X+B1z0WbgYPhnE1aXFqCoVTiHMihQuoS1ib31N/C0kkip2SZ1cT0gLwBeAIBzjGJ9I2sFOo4tj5Je/wCiwDz9HzGjjDSP3alI+dNv/U/GAdLvAF4AvAF4AvAEAozWBPYXgHH8fibHN95xf+JtfnAOh7k1s2Ft912Hx9b+aAb+AIAgCAVgCAfMdfC1aftpUX8ysPmJyHX3o/Q4Yty/TPP65lKeDrVPYp1X/Kjn5CeqrPZHlmNUV255fUyE3S2g/wDdYGs3iwWmPjUIl8cNJ76HKv6aoh+jtP8AHz6Huvop2rX9sUaQ7NWH6hA15phTGOxxMR0lbdpJ6dy0X8/U2+zPQVUJBxOMRR1FJGY/5nsB8DLOExO3uNltLdmjs2tSpOrV8Pk0z5SzaENYgABlYhhpp6vnJFbebMRKaNmp4alUZqgyAuyswBN2yqigXIFr9ATpB4dX3Z2ecNhadNvaAu35mOYj3Xt7oBtM0AZoAzQDxxmI4dN3tfKrNbyBMA5XT2oadY10I4pqOQCLqFYakC/PW3vgFaGNNbGU2UZKjOpcoSAzNUtmtfS45gaHXvAOtZoAvAF4AvAF4AvAMTa9XLh6p7U2+OUgQDmZwfEw+JIF+HSFQea1EPyVoBKfR9XuKo6eo49+YH5CAS+8ArAKwBAKwBAOc0tuOOcAzqO3+5gGdR2yD1gGXT2kD1gGQuNB6wDC3hrhsJWBsfqz+un7wCAbr1MuMpHs4B/iBH7wDqgrQCvFgFeJAK54BZWGdWU8mUr8RaAcnopTAYVlfOpspRgtiLq6tmB05dL+rANvupguLi0dUypTFz15XtdupLG/kIB0bNAGaAVzQCuaAM0AreAaPfDGZMOU61brftpe/wAoBDdm7TNEVFCq4dQrhgbEEG40PiYBm7kG2Lsl1QFwFzE2UKbKSdWtcanWAdEvAK3gFbwCsArAEAhNbY4gGFU2QekA8Ts9hALkpuO8AyKdVhALNqYgmg47j9xAIzskWxCEffQ/AwDoNPFQD3XEQD0FeAXitALxVgEN32oIHRlUBmzFiBYsfVALdzpANhuJU+pqD/mX+Kj+kAk4eAXBoBUNAK5oBXNAK5oBG9/EvQpt92qB7mVh87QCHU8EVu5q0yr29T1uIpGhuLWsQAQbjnAJDuFhbVajc7A6+Ln+gMAnQgFRAKiAXCABAKwDWPSgHi9CAeL4aAeLYQdoB5NgxAPCts0OLHkYBZQ2HTpnMq69+ZgGUKFoBeEgFwEAuBgFQ0Ai++TXZB+E/MwD33Fa1Nx+T/xgEqVoBeGgFQ8AuDwC4PAKhoBibYwIxNB6ROXMNGtfKwN1NuuogHPsRQNOoyNqUYqSORI5kDtAOgbuYdUw6ZRYsAzHqTANqDALhALhAKwCsArAMcpPD082SenhYacA8zTgFhpQC0U4BU04B5cOAU4cApkgFCkAsZYBGt48JUqOuVCdCNB4317c4Bm7s4F6NM5xZmsbc7WFucA3ovALhALhAKiAXAwC4GAXAwDnm13+vqHvVYfFyIBOtgn/AHan+X9zANkIBeIBeIBUQCogFYB52gFLQC0rALCkAtKQC3hwAUgFhpwC004BThwBw4BQpAKClABpwAEgFcsArlgFMsAWgCALwDn+OW9Rv+oT/wB0AnW74/3en5fuYBsxALhALxAKiAVEArAKQCloBS0AoRAKZYBTLAKFYBQrALckAoUgFMkApkgFVSAUZIBTJAGSAMsAZIAyQChpwDzqUCeUAi77vVWc8gM9787i9+XeASnA0eGir2FoBlAQC8CAXCAXQCsAQBAEApaALQCloAtAKWgFLQBaAUywCmWAMsABYAKwCmWAMsAZYAywCuWAMsAZYBXLAKZYBcBAKgQC6AIBWAIAgCAIAgCAUgCAIAtAKWgC0AWgC0AWgFLQBaALQBaALQBaALQCtoAtAFoBWAIBWAIAgH//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632" y="1581400"/>
            <a:ext cx="4348915" cy="2609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576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Learning More</a:t>
            </a:r>
            <a:endParaRPr lang="en-US" sz="2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3" y="1781175"/>
            <a:ext cx="2105025"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8371" y="1781174"/>
            <a:ext cx="3295649" cy="3295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71502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Start the Movement</a:t>
            </a:r>
            <a:endParaRPr lang="en-US" sz="2000" dirty="0"/>
          </a:p>
        </p:txBody>
      </p:sp>
      <p:pic>
        <p:nvPicPr>
          <p:cNvPr id="4" name="DerekSivers_2010U-4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7561" y="1143000"/>
            <a:ext cx="8134350" cy="4572000"/>
          </a:xfrm>
          <a:prstGeom prst="rect">
            <a:avLst/>
          </a:prstGeom>
        </p:spPr>
      </p:pic>
    </p:spTree>
    <p:extLst>
      <p:ext uri="{BB962C8B-B14F-4D97-AF65-F5344CB8AC3E}">
        <p14:creationId xmlns:p14="http://schemas.microsoft.com/office/powerpoint/2010/main" val="2302478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6981">
                <p:cTn id="7" fill="hold" display="0">
                  <p:stCondLst>
                    <p:cond delay="indefinite"/>
                  </p:stCondLst>
                </p:cTn>
                <p:tgtEl>
                  <p:spTgt spid="4"/>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Questions</a:t>
            </a:r>
            <a:endParaRPr lang="en-US" sz="2000" dirty="0"/>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14500" y="2000250"/>
            <a:ext cx="5715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0045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Reference Page</a:t>
            </a:r>
            <a:endParaRPr lang="en-US" sz="2000" dirty="0"/>
          </a:p>
        </p:txBody>
      </p:sp>
      <p:sp>
        <p:nvSpPr>
          <p:cNvPr id="3" name="Rectangle 2"/>
          <p:cNvSpPr/>
          <p:nvPr/>
        </p:nvSpPr>
        <p:spPr>
          <a:xfrm>
            <a:off x="529389" y="1305342"/>
            <a:ext cx="8037095" cy="4247317"/>
          </a:xfrm>
          <a:prstGeom prst="rect">
            <a:avLst/>
          </a:prstGeom>
        </p:spPr>
        <p:txBody>
          <a:bodyPr wrap="square">
            <a:spAutoFit/>
          </a:bodyPr>
          <a:lstStyle/>
          <a:p>
            <a:pPr marL="285750" indent="-285750">
              <a:buFont typeface="Arial" panose="020B0604020202020204" pitchFamily="34" charset="0"/>
              <a:buChar char="•"/>
            </a:pPr>
            <a:r>
              <a:rPr lang="en-US" dirty="0"/>
              <a:t>ISMP – </a:t>
            </a:r>
            <a:r>
              <a:rPr lang="en-US" dirty="0">
                <a:hlinkClick r:id="rId4"/>
              </a:rPr>
              <a:t>www.ismp.com</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Pamela Anderson, MS, RN, APN-BC, CCRN and Terri Townsend, MA, RN, CCRN, BC, CVN-II. Medication Errors: Don’t let them happen to you, </a:t>
            </a:r>
            <a:r>
              <a:rPr lang="en-US" dirty="0" smtClean="0">
                <a:hlinkClick r:id="rId5"/>
              </a:rPr>
              <a:t>www.AmericanNurseToday.com</a:t>
            </a:r>
            <a:r>
              <a:rPr lang="en-US" dirty="0" smtClean="0"/>
              <a:t>; March 2010</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Richard G </a:t>
            </a:r>
            <a:r>
              <a:rPr lang="en-US" dirty="0" err="1"/>
              <a:t>Stefanacci</a:t>
            </a:r>
            <a:r>
              <a:rPr lang="en-US" dirty="0"/>
              <a:t>, DO, GH, MBA, AGSF, CMD; “Preventing Medication Errors” Annuals of Long Term Care (2008),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“Preventing Medication Errors” The Institute of Medicine (2008</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a:t>Vivian B. Miller  BA CPHQ LHRM CPHRM FASHRM, Terry L. Jones, RN, </a:t>
            </a:r>
            <a:r>
              <a:rPr lang="en-US" dirty="0" smtClean="0"/>
              <a:t>PhD. </a:t>
            </a:r>
            <a:r>
              <a:rPr lang="en-US" i="1" dirty="0" smtClean="0"/>
              <a:t>Creating a Just Culture: A Nurse Leader’s Guide </a:t>
            </a:r>
            <a:r>
              <a:rPr lang="en-US" dirty="0" smtClean="0"/>
              <a:t> Danvers 2011</a:t>
            </a:r>
            <a:endParaRPr lang="en-US" i="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69651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Most Common Type of Error - Study</a:t>
            </a:r>
            <a:endParaRPr lang="en-US" sz="2000" dirty="0"/>
          </a:p>
        </p:txBody>
      </p:sp>
      <p:graphicFrame>
        <p:nvGraphicFramePr>
          <p:cNvPr id="8" name="Chart 7"/>
          <p:cNvGraphicFramePr/>
          <p:nvPr>
            <p:extLst>
              <p:ext uri="{D42A27DB-BD31-4B8C-83A1-F6EECF244321}">
                <p14:modId xmlns:p14="http://schemas.microsoft.com/office/powerpoint/2010/main" val="698839116"/>
              </p:ext>
            </p:extLst>
          </p:nvPr>
        </p:nvGraphicFramePr>
        <p:xfrm>
          <a:off x="898358" y="1108418"/>
          <a:ext cx="7126290" cy="44893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1702677" y="6176211"/>
            <a:ext cx="5864772" cy="276999"/>
          </a:xfrm>
          <a:prstGeom prst="rect">
            <a:avLst/>
          </a:prstGeom>
          <a:noFill/>
        </p:spPr>
        <p:txBody>
          <a:bodyPr wrap="square" rtlCol="0">
            <a:spAutoFit/>
          </a:bodyPr>
          <a:lstStyle/>
          <a:p>
            <a:r>
              <a:rPr lang="en-US" sz="1200" dirty="0" smtClean="0"/>
              <a:t>Cecil </a:t>
            </a:r>
            <a:r>
              <a:rPr lang="en-US" sz="1200" dirty="0" err="1" smtClean="0"/>
              <a:t>Sheps</a:t>
            </a:r>
            <a:r>
              <a:rPr lang="en-US" sz="1200" dirty="0" smtClean="0"/>
              <a:t>: Center for Health Services Research  University of North Carolina at Chapel Hill</a:t>
            </a:r>
            <a:endParaRPr lang="en-US" sz="1200" dirty="0"/>
          </a:p>
        </p:txBody>
      </p:sp>
      <p:sp>
        <p:nvSpPr>
          <p:cNvPr id="4" name="TextBox 3"/>
          <p:cNvSpPr txBox="1"/>
          <p:nvPr/>
        </p:nvSpPr>
        <p:spPr>
          <a:xfrm>
            <a:off x="898358" y="4603531"/>
            <a:ext cx="7126290" cy="1200329"/>
          </a:xfrm>
          <a:prstGeom prst="rect">
            <a:avLst/>
          </a:prstGeom>
          <a:noFill/>
        </p:spPr>
        <p:txBody>
          <a:bodyPr wrap="square" rtlCol="0">
            <a:spAutoFit/>
          </a:bodyPr>
          <a:lstStyle/>
          <a:p>
            <a:r>
              <a:rPr lang="en-US" b="1" dirty="0" smtClean="0">
                <a:solidFill>
                  <a:srgbClr val="FF0000"/>
                </a:solidFill>
              </a:rPr>
              <a:t>Totals </a:t>
            </a:r>
          </a:p>
          <a:p>
            <a:pPr marL="285750" indent="-285750">
              <a:buFont typeface="Arial" panose="020B0604020202020204" pitchFamily="34" charset="0"/>
              <a:buChar char="•"/>
            </a:pPr>
            <a:r>
              <a:rPr lang="en-US" dirty="0" smtClean="0"/>
              <a:t>25 LTC Facilities – 23 reported (1 year)</a:t>
            </a:r>
          </a:p>
          <a:p>
            <a:pPr marL="285750" indent="-285750">
              <a:buFont typeface="Arial" panose="020B0604020202020204" pitchFamily="34" charset="0"/>
              <a:buChar char="•"/>
            </a:pPr>
            <a:r>
              <a:rPr lang="en-US" dirty="0" smtClean="0"/>
              <a:t>631 errors reported with total being 2731 (repeated errors)</a:t>
            </a:r>
          </a:p>
          <a:p>
            <a:pPr marL="285750" indent="-285750">
              <a:buFont typeface="Arial" panose="020B0604020202020204" pitchFamily="34" charset="0"/>
              <a:buChar char="•"/>
            </a:pPr>
            <a:r>
              <a:rPr lang="en-US" dirty="0" smtClean="0"/>
              <a:t>48% occurred during administration</a:t>
            </a:r>
          </a:p>
        </p:txBody>
      </p:sp>
    </p:spTree>
    <p:extLst>
      <p:ext uri="{BB962C8B-B14F-4D97-AF65-F5344CB8AC3E}">
        <p14:creationId xmlns:p14="http://schemas.microsoft.com/office/powerpoint/2010/main" val="603090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Most Common Medications - Study</a:t>
            </a:r>
            <a:endParaRPr lang="en-US" sz="2000" dirty="0"/>
          </a:p>
        </p:txBody>
      </p:sp>
      <p:pic>
        <p:nvPicPr>
          <p:cNvPr id="8" name="Picture 3"/>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94095" y="2456769"/>
            <a:ext cx="3042235" cy="2024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122817" y="3272589"/>
            <a:ext cx="3654771" cy="5547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rPr>
              <a:t>W</a:t>
            </a:r>
            <a:r>
              <a:rPr lang="en-US" sz="2400" b="1" dirty="0" smtClean="0"/>
              <a:t>arfarin</a:t>
            </a:r>
          </a:p>
        </p:txBody>
      </p:sp>
      <p:sp>
        <p:nvSpPr>
          <p:cNvPr id="10" name="Rectangle 9"/>
          <p:cNvSpPr/>
          <p:nvPr/>
        </p:nvSpPr>
        <p:spPr>
          <a:xfrm>
            <a:off x="4122818" y="2600924"/>
            <a:ext cx="3654771" cy="5547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rPr>
              <a:t>H</a:t>
            </a:r>
            <a:r>
              <a:rPr lang="en-US" sz="2400" b="1" dirty="0" smtClean="0"/>
              <a:t>ydrocodone</a:t>
            </a:r>
          </a:p>
        </p:txBody>
      </p:sp>
      <p:sp>
        <p:nvSpPr>
          <p:cNvPr id="11" name="Rectangle 10"/>
          <p:cNvSpPr/>
          <p:nvPr/>
        </p:nvSpPr>
        <p:spPr>
          <a:xfrm>
            <a:off x="4122819" y="3977895"/>
            <a:ext cx="3654771" cy="5547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rPr>
              <a:t>F</a:t>
            </a:r>
            <a:r>
              <a:rPr lang="en-US" sz="2400" b="1" dirty="0" smtClean="0">
                <a:solidFill>
                  <a:schemeClr val="bg1"/>
                </a:solidFill>
              </a:rPr>
              <a:t>urosemide</a:t>
            </a:r>
          </a:p>
        </p:txBody>
      </p:sp>
      <p:sp>
        <p:nvSpPr>
          <p:cNvPr id="12" name="Rectangle 11"/>
          <p:cNvSpPr/>
          <p:nvPr/>
        </p:nvSpPr>
        <p:spPr>
          <a:xfrm>
            <a:off x="4122819" y="4664802"/>
            <a:ext cx="3654771" cy="5547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rPr>
              <a:t>I</a:t>
            </a:r>
            <a:r>
              <a:rPr lang="en-US" sz="2400" b="1" dirty="0" smtClean="0"/>
              <a:t>nsulin</a:t>
            </a:r>
          </a:p>
        </p:txBody>
      </p:sp>
      <p:sp>
        <p:nvSpPr>
          <p:cNvPr id="13" name="Rectangle 12"/>
          <p:cNvSpPr/>
          <p:nvPr/>
        </p:nvSpPr>
        <p:spPr>
          <a:xfrm>
            <a:off x="4122819" y="5381762"/>
            <a:ext cx="3654771" cy="5547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rPr>
              <a:t>F</a:t>
            </a:r>
            <a:r>
              <a:rPr lang="en-US" sz="2400" b="1" dirty="0" smtClean="0"/>
              <a:t>entanyl</a:t>
            </a:r>
          </a:p>
        </p:txBody>
      </p:sp>
      <p:sp>
        <p:nvSpPr>
          <p:cNvPr id="14" name="Rectangle 13"/>
          <p:cNvSpPr/>
          <p:nvPr/>
        </p:nvSpPr>
        <p:spPr>
          <a:xfrm>
            <a:off x="4122819" y="1902047"/>
            <a:ext cx="3654771" cy="5547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rPr>
              <a:t>O</a:t>
            </a:r>
            <a:r>
              <a:rPr lang="en-US" sz="2400" b="1" dirty="0" smtClean="0"/>
              <a:t>xycodone</a:t>
            </a:r>
          </a:p>
        </p:txBody>
      </p:sp>
      <p:sp>
        <p:nvSpPr>
          <p:cNvPr id="15" name="Rectangle 14"/>
          <p:cNvSpPr/>
          <p:nvPr/>
        </p:nvSpPr>
        <p:spPr>
          <a:xfrm>
            <a:off x="4122819" y="1214553"/>
            <a:ext cx="3654770" cy="5547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5">
                    <a:lumMod val="50000"/>
                  </a:schemeClr>
                </a:solidFill>
              </a:rPr>
              <a:t>L</a:t>
            </a:r>
            <a:r>
              <a:rPr lang="en-US" sz="2400" b="1" dirty="0" smtClean="0"/>
              <a:t>orazepam</a:t>
            </a:r>
          </a:p>
        </p:txBody>
      </p:sp>
    </p:spTree>
    <p:extLst>
      <p:ext uri="{BB962C8B-B14F-4D97-AF65-F5344CB8AC3E}">
        <p14:creationId xmlns:p14="http://schemas.microsoft.com/office/powerpoint/2010/main" val="528667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Rule Based Society</a:t>
            </a:r>
            <a:endParaRPr lang="en-US" sz="2000" dirty="0"/>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188478" y="1900989"/>
            <a:ext cx="4912515" cy="3265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834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Current Model</a:t>
            </a:r>
            <a:endParaRPr lang="en-US" sz="2000" dirty="0"/>
          </a:p>
        </p:txBody>
      </p:sp>
      <p:sp>
        <p:nvSpPr>
          <p:cNvPr id="7" name="Rectangle 6"/>
          <p:cNvSpPr/>
          <p:nvPr/>
        </p:nvSpPr>
        <p:spPr>
          <a:xfrm>
            <a:off x="1191125" y="2044367"/>
            <a:ext cx="1467854" cy="4632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1</a:t>
            </a:r>
          </a:p>
        </p:txBody>
      </p:sp>
      <p:sp>
        <p:nvSpPr>
          <p:cNvPr id="12" name="Rectangle 11"/>
          <p:cNvSpPr/>
          <p:nvPr/>
        </p:nvSpPr>
        <p:spPr>
          <a:xfrm>
            <a:off x="1191125" y="2755226"/>
            <a:ext cx="1467854" cy="237022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a:p>
            <a:pPr algn="ctr"/>
            <a:r>
              <a:rPr lang="en-US" b="1" dirty="0" smtClean="0"/>
              <a:t>Work Quickly and Accurately</a:t>
            </a:r>
            <a:endParaRPr lang="en-US" b="1" dirty="0"/>
          </a:p>
        </p:txBody>
      </p:sp>
      <p:sp>
        <p:nvSpPr>
          <p:cNvPr id="9" name="Rectangle 8"/>
          <p:cNvSpPr/>
          <p:nvPr/>
        </p:nvSpPr>
        <p:spPr>
          <a:xfrm>
            <a:off x="2963778" y="2044367"/>
            <a:ext cx="1523999" cy="4632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2</a:t>
            </a:r>
            <a:endParaRPr lang="en-US" b="1" dirty="0"/>
          </a:p>
        </p:txBody>
      </p:sp>
      <p:sp>
        <p:nvSpPr>
          <p:cNvPr id="11" name="Rectangle 10"/>
          <p:cNvSpPr/>
          <p:nvPr/>
        </p:nvSpPr>
        <p:spPr>
          <a:xfrm>
            <a:off x="4714372" y="2044367"/>
            <a:ext cx="1467854" cy="4632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3</a:t>
            </a:r>
            <a:endParaRPr lang="en-US" b="1" dirty="0"/>
          </a:p>
        </p:txBody>
      </p:sp>
      <p:sp>
        <p:nvSpPr>
          <p:cNvPr id="15" name="Rectangle 14"/>
          <p:cNvSpPr/>
          <p:nvPr/>
        </p:nvSpPr>
        <p:spPr>
          <a:xfrm>
            <a:off x="6442910" y="2044367"/>
            <a:ext cx="1467854" cy="4632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4</a:t>
            </a:r>
            <a:endParaRPr lang="en-US" b="1" dirty="0"/>
          </a:p>
        </p:txBody>
      </p:sp>
      <p:sp>
        <p:nvSpPr>
          <p:cNvPr id="16" name="Rectangle 15"/>
          <p:cNvSpPr/>
          <p:nvPr/>
        </p:nvSpPr>
        <p:spPr>
          <a:xfrm>
            <a:off x="2963777" y="2755227"/>
            <a:ext cx="1524000" cy="237022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Counsel Educate</a:t>
            </a:r>
            <a:endParaRPr lang="en-US" b="1" dirty="0"/>
          </a:p>
        </p:txBody>
      </p:sp>
      <p:sp>
        <p:nvSpPr>
          <p:cNvPr id="19" name="Rectangle 18"/>
          <p:cNvSpPr/>
          <p:nvPr/>
        </p:nvSpPr>
        <p:spPr>
          <a:xfrm>
            <a:off x="4714372" y="2755227"/>
            <a:ext cx="1467854" cy="237022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p>
          <a:p>
            <a:pPr algn="ctr"/>
            <a:r>
              <a:rPr lang="en-US" b="1" dirty="0" smtClean="0"/>
              <a:t>Discipline </a:t>
            </a:r>
            <a:r>
              <a:rPr lang="en-US" b="1" dirty="0"/>
              <a:t>D</a:t>
            </a:r>
            <a:r>
              <a:rPr lang="en-US" b="1" dirty="0" smtClean="0"/>
              <a:t>ependent on Severity</a:t>
            </a:r>
            <a:endParaRPr lang="en-US" b="1" dirty="0"/>
          </a:p>
        </p:txBody>
      </p:sp>
      <p:sp>
        <p:nvSpPr>
          <p:cNvPr id="20" name="Rectangle 19"/>
          <p:cNvSpPr/>
          <p:nvPr/>
        </p:nvSpPr>
        <p:spPr>
          <a:xfrm>
            <a:off x="6442910" y="2755227"/>
            <a:ext cx="1467854" cy="237022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Don’t Break The Rules</a:t>
            </a:r>
            <a:endParaRPr lang="en-US" b="1" dirty="0"/>
          </a:p>
        </p:txBody>
      </p:sp>
      <p:pic>
        <p:nvPicPr>
          <p:cNvPr id="2050" name="Picture 2" descr="http://simpleicon.com/wp-content/uploads/clock-time-3.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3974" y="2839865"/>
            <a:ext cx="662156" cy="66215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impleicon.com/wp-content/uploads/book-3.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353" y="2839865"/>
            <a:ext cx="658368" cy="6583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marketingpilgrim.com/wp-content/uploads/2013/09/banned.png">
            <a:hlinkClick r:id="rId8"/>
          </p:cNvPr>
          <p:cNvPicPr>
            <a:picLocks noChangeAspect="1" noChangeArrowheads="1"/>
          </p:cNvPicPr>
          <p:nvPr/>
        </p:nvPicPr>
        <p:blipFill>
          <a:blip r:embed="rId9">
            <a:biLevel thresh="50000"/>
            <a:extLst>
              <a:ext uri="{28A0092B-C50C-407E-A947-70E740481C1C}">
                <a14:useLocalDpi xmlns:a14="http://schemas.microsoft.com/office/drawing/2010/main" val="0"/>
              </a:ext>
            </a:extLst>
          </a:blip>
          <a:srcRect/>
          <a:stretch>
            <a:fillRect/>
          </a:stretch>
        </p:blipFill>
        <p:spPr bwMode="auto">
          <a:xfrm>
            <a:off x="6847653" y="2843653"/>
            <a:ext cx="658368" cy="6583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b2b.cbsimg.net/blogs/warninglogo.png">
            <a:hlinkClick r:id="rId10"/>
          </p:cNvPr>
          <p:cNvPicPr>
            <a:picLocks noChangeAspect="1" noChangeArrowheads="1"/>
          </p:cNvPicPr>
          <p:nvPr/>
        </p:nvPicPr>
        <p:blipFill>
          <a:blip r:embed="rId11">
            <a:biLevel thresh="75000"/>
            <a:extLst>
              <a:ext uri="{28A0092B-C50C-407E-A947-70E740481C1C}">
                <a14:useLocalDpi xmlns:a14="http://schemas.microsoft.com/office/drawing/2010/main" val="0"/>
              </a:ext>
            </a:extLst>
          </a:blip>
          <a:srcRect/>
          <a:stretch>
            <a:fillRect/>
          </a:stretch>
        </p:blipFill>
        <p:spPr bwMode="auto">
          <a:xfrm>
            <a:off x="5119115" y="2755226"/>
            <a:ext cx="658368" cy="65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71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736" y="541750"/>
            <a:ext cx="4499264" cy="472075"/>
          </a:xfrm>
        </p:spPr>
        <p:txBody>
          <a:bodyPr>
            <a:noAutofit/>
          </a:bodyPr>
          <a:lstStyle/>
          <a:p>
            <a:pPr algn="r"/>
            <a:r>
              <a:rPr lang="en-US" sz="2000" dirty="0" smtClean="0"/>
              <a:t>Rule Based Society</a:t>
            </a:r>
            <a:endParaRPr lang="en-US" sz="2000" dirty="0"/>
          </a:p>
        </p:txBody>
      </p:sp>
      <p:pic>
        <p:nvPicPr>
          <p:cNvPr id="5"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88147" y="1147983"/>
            <a:ext cx="5713178" cy="4816382"/>
          </a:xfrm>
        </p:spPr>
      </p:pic>
    </p:spTree>
    <p:extLst>
      <p:ext uri="{BB962C8B-B14F-4D97-AF65-F5344CB8AC3E}">
        <p14:creationId xmlns:p14="http://schemas.microsoft.com/office/powerpoint/2010/main" val="23998805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TotalTime>
  <Words>2088</Words>
  <Application>Microsoft Office PowerPoint</Application>
  <PresentationFormat>On-screen Show (4:3)</PresentationFormat>
  <Paragraphs>433</Paragraphs>
  <Slides>44</Slides>
  <Notes>44</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Office Theme</vt:lpstr>
      <vt:lpstr>Work Culture and Behavior</vt:lpstr>
      <vt:lpstr>Case Study</vt:lpstr>
      <vt:lpstr>Statistics</vt:lpstr>
      <vt:lpstr>Statistics</vt:lpstr>
      <vt:lpstr>Most Common Type of Error - Study</vt:lpstr>
      <vt:lpstr>Most Common Medications - Study</vt:lpstr>
      <vt:lpstr>Rule Based Society</vt:lpstr>
      <vt:lpstr>Current Model</vt:lpstr>
      <vt:lpstr>Rule Based Society</vt:lpstr>
      <vt:lpstr>Good Rules – People Will Follow</vt:lpstr>
      <vt:lpstr>Blame Free Environment</vt:lpstr>
      <vt:lpstr>The Sweet Spot</vt:lpstr>
      <vt:lpstr>Where We Want to Be</vt:lpstr>
      <vt:lpstr>Where We Are Headed</vt:lpstr>
      <vt:lpstr>Start at the Beginning</vt:lpstr>
      <vt:lpstr>What does a Safety Culture Look Like</vt:lpstr>
      <vt:lpstr>How to Get Started</vt:lpstr>
      <vt:lpstr>SBAR</vt:lpstr>
      <vt:lpstr>Oregon</vt:lpstr>
      <vt:lpstr>How to Get Started</vt:lpstr>
      <vt:lpstr>Benefits of Changing to a Safety Culture</vt:lpstr>
      <vt:lpstr>How to Get Started</vt:lpstr>
      <vt:lpstr>How to Get Started</vt:lpstr>
      <vt:lpstr>How to Get Started</vt:lpstr>
      <vt:lpstr>Risk Management </vt:lpstr>
      <vt:lpstr> Concept 1 –Humans Will Make Mistakes</vt:lpstr>
      <vt:lpstr> Concept 2 -To Drift is Human</vt:lpstr>
      <vt:lpstr>Concept 3 - Risk is Everywhere</vt:lpstr>
      <vt:lpstr>Behavior Types</vt:lpstr>
      <vt:lpstr>Second Victim</vt:lpstr>
      <vt:lpstr>5 Rights of Second Victim</vt:lpstr>
      <vt:lpstr>Active vs. Latent Failure</vt:lpstr>
      <vt:lpstr>Who Do We Want on Our Team</vt:lpstr>
      <vt:lpstr>What information are we going to gather and how?</vt:lpstr>
      <vt:lpstr>Case Study -  All the Facts</vt:lpstr>
      <vt:lpstr>Going to the Gemba</vt:lpstr>
      <vt:lpstr>How do we Improve?</vt:lpstr>
      <vt:lpstr>Case Study -  All the Facts</vt:lpstr>
      <vt:lpstr>System Improvement</vt:lpstr>
      <vt:lpstr>How Good is Your Medication System</vt:lpstr>
      <vt:lpstr>Learning More</vt:lpstr>
      <vt:lpstr>Start the Movement</vt:lpstr>
      <vt:lpstr>Questions</vt:lpstr>
      <vt:lpstr>Reference Page</vt:lpstr>
    </vt:vector>
  </TitlesOfParts>
  <Company>R/West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 Ludke</dc:creator>
  <cp:lastModifiedBy>Drew Drollinger</cp:lastModifiedBy>
  <cp:revision>84</cp:revision>
  <cp:lastPrinted>2015-05-18T00:51:07Z</cp:lastPrinted>
  <dcterms:created xsi:type="dcterms:W3CDTF">2013-07-16T18:48:35Z</dcterms:created>
  <dcterms:modified xsi:type="dcterms:W3CDTF">2015-09-08T18:32:02Z</dcterms:modified>
</cp:coreProperties>
</file>